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1" r:id="rId5"/>
    <p:sldId id="259" r:id="rId6"/>
    <p:sldId id="263" r:id="rId7"/>
    <p:sldId id="260" r:id="rId8"/>
    <p:sldId id="267" r:id="rId9"/>
    <p:sldId id="262" r:id="rId10"/>
    <p:sldId id="282" r:id="rId11"/>
    <p:sldId id="273" r:id="rId12"/>
    <p:sldId id="283" r:id="rId13"/>
    <p:sldId id="274" r:id="rId14"/>
    <p:sldId id="284" r:id="rId15"/>
    <p:sldId id="275" r:id="rId16"/>
    <p:sldId id="276" r:id="rId17"/>
    <p:sldId id="285" r:id="rId18"/>
    <p:sldId id="277" r:id="rId19"/>
    <p:sldId id="287" r:id="rId20"/>
    <p:sldId id="278" r:id="rId21"/>
    <p:sldId id="288" r:id="rId22"/>
    <p:sldId id="279" r:id="rId23"/>
    <p:sldId id="289" r:id="rId24"/>
    <p:sldId id="280" r:id="rId25"/>
    <p:sldId id="290" r:id="rId26"/>
    <p:sldId id="281" r:id="rId27"/>
    <p:sldId id="265" r:id="rId28"/>
  </p:sldIdLst>
  <p:sldSz cx="18288000" cy="10287000"/>
  <p:notesSz cx="6858000" cy="9144000"/>
  <p:embeddedFontLst>
    <p:embeddedFont>
      <p:font typeface="Archivo Black" panose="020B0604020202020204" charset="0"/>
      <p:regular r:id="rId30"/>
    </p:embeddedFont>
    <p:embeddedFont>
      <p:font typeface="Montserrat Classic" panose="020B0604020202020204" charset="0"/>
      <p:regular r:id="rId31"/>
    </p:embeddedFont>
    <p:embeddedFont>
      <p:font typeface="Montserrat Classic Bold" panose="020B0604020202020204" charset="0"/>
      <p:regular r:id="rId32"/>
    </p:embeddedFont>
    <p:embeddedFont>
      <p:font typeface="Montserrat Light" panose="00000400000000000000" pitchFamily="2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969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debasics\sql\resume%20project\market%20of%20atliq%20exclusive%20apec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800" b="1">
                <a:solidFill>
                  <a:sysClr val="windowText" lastClr="000000"/>
                </a:solidFill>
              </a:rPr>
              <a:t>Unique</a:t>
            </a:r>
            <a:r>
              <a:rPr lang="en-US" sz="2800" b="1" baseline="0">
                <a:solidFill>
                  <a:sysClr val="windowText" lastClr="000000"/>
                </a:solidFill>
              </a:rPr>
              <a:t> Product 2020 Vs 2021</a:t>
            </a:r>
            <a:endParaRPr lang="en-US" sz="2800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'market of atliq exclusive apec'!$C$1:$D$1</c:f>
              <c:strCache>
                <c:ptCount val="2"/>
                <c:pt idx="0">
                  <c:v>unique_product_2020</c:v>
                </c:pt>
                <c:pt idx="1">
                  <c:v>unique_product_2021</c:v>
                </c:pt>
              </c:strCache>
            </c:strRef>
          </c:cat>
          <c:val>
            <c:numRef>
              <c:f>'market of atliq exclusive apec'!$C$2:$D$2</c:f>
              <c:numCache>
                <c:formatCode>General</c:formatCode>
                <c:ptCount val="2"/>
                <c:pt idx="0">
                  <c:v>245</c:v>
                </c:pt>
                <c:pt idx="1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D1-4B31-BFD6-3A2A2240A95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678682127"/>
        <c:axId val="1678682607"/>
      </c:barChart>
      <c:catAx>
        <c:axId val="1678682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682607"/>
        <c:crosses val="autoZero"/>
        <c:auto val="1"/>
        <c:lblAlgn val="ctr"/>
        <c:lblOffset val="100"/>
        <c:noMultiLvlLbl val="0"/>
      </c:catAx>
      <c:valAx>
        <c:axId val="16786826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7868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800" b="1" dirty="0"/>
              <a:t>Segment wise no</a:t>
            </a:r>
            <a:r>
              <a:rPr lang="en-US" sz="2800" b="1" baseline="0" dirty="0"/>
              <a:t> </a:t>
            </a:r>
            <a:r>
              <a:rPr lang="en-US" sz="2800" b="1" dirty="0"/>
              <a:t>of</a:t>
            </a:r>
            <a:r>
              <a:rPr lang="en-US" sz="2800" b="1" baseline="0" dirty="0"/>
              <a:t> </a:t>
            </a:r>
            <a:r>
              <a:rPr lang="en-US" sz="2800" b="1" dirty="0"/>
              <a:t>product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no_of_product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B-45A9-B16A-34F4E650198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188589360"/>
        <c:axId val="1188586960"/>
      </c:barChart>
      <c:catAx>
        <c:axId val="118858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8586960"/>
        <c:crosses val="autoZero"/>
        <c:auto val="1"/>
        <c:lblAlgn val="ctr"/>
        <c:lblOffset val="100"/>
        <c:noMultiLvlLbl val="0"/>
      </c:catAx>
      <c:valAx>
        <c:axId val="1188586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858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Customer Vs Avg Discount Pct </a:t>
            </a:r>
          </a:p>
        </c:rich>
      </c:tx>
      <c:layout>
        <c:manualLayout>
          <c:xMode val="edge"/>
          <c:yMode val="edge"/>
          <c:x val="0.34329683398950134"/>
          <c:y val="3.1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Discount Pct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Flipkart</c:v>
                </c:pt>
                <c:pt idx="1">
                  <c:v>Viveks</c:v>
                </c:pt>
                <c:pt idx="2">
                  <c:v>Ezone</c:v>
                </c:pt>
                <c:pt idx="3">
                  <c:v>Croma</c:v>
                </c:pt>
                <c:pt idx="4">
                  <c:v>Amazon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0.30830000000000002</c:v>
                </c:pt>
                <c:pt idx="1">
                  <c:v>0.30380000000000001</c:v>
                </c:pt>
                <c:pt idx="2">
                  <c:v>0.30280000000000001</c:v>
                </c:pt>
                <c:pt idx="3">
                  <c:v>0.30249999999999999</c:v>
                </c:pt>
                <c:pt idx="4">
                  <c:v>0.29330000000000001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71-473C-BD00-EFB72980A50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996614975"/>
        <c:axId val="1996605855"/>
      </c:barChart>
      <c:catAx>
        <c:axId val="199661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6605855"/>
        <c:crosses val="autoZero"/>
        <c:auto val="1"/>
        <c:lblAlgn val="ctr"/>
        <c:lblOffset val="100"/>
        <c:noMultiLvlLbl val="0"/>
      </c:catAx>
      <c:valAx>
        <c:axId val="1996605855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996614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image" Target="../media/image5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378025-F8D4-4295-8947-850628B920A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DDE0F530-9331-4F70-A56C-B40A47081A24}">
      <dgm:prSet phldrT="[Text]"/>
      <dgm:spPr/>
      <dgm:t>
        <a:bodyPr/>
        <a:lstStyle/>
        <a:p>
          <a:r>
            <a:rPr lang="en-US" dirty="0"/>
            <a:t>AQ Master wired x1 MS</a:t>
          </a:r>
          <a:endParaRPr lang="en-IN" dirty="0"/>
        </a:p>
      </dgm:t>
    </dgm:pt>
    <dgm:pt modelId="{05FF19D1-93E5-4217-989C-B8C3713B9BB5}" type="parTrans" cxnId="{3732F091-B4BF-42DB-8042-0794953648AC}">
      <dgm:prSet/>
      <dgm:spPr/>
      <dgm:t>
        <a:bodyPr/>
        <a:lstStyle/>
        <a:p>
          <a:endParaRPr lang="en-IN"/>
        </a:p>
      </dgm:t>
    </dgm:pt>
    <dgm:pt modelId="{485A1562-43B5-4017-90A2-E732D8DAA0E4}" type="sibTrans" cxnId="{3732F091-B4BF-42DB-8042-0794953648AC}">
      <dgm:prSet/>
      <dgm:spPr/>
      <dgm:t>
        <a:bodyPr/>
        <a:lstStyle/>
        <a:p>
          <a:endParaRPr lang="en-IN"/>
        </a:p>
      </dgm:t>
    </dgm:pt>
    <dgm:pt modelId="{3E8A7717-8D35-45AE-9AAB-2F2E631EFB08}">
      <dgm:prSet phldrT="[Text]"/>
      <dgm:spPr/>
      <dgm:t>
        <a:bodyPr/>
        <a:lstStyle/>
        <a:p>
          <a:r>
            <a:rPr lang="en-US" dirty="0"/>
            <a:t>AQ HOME Allin1 Gen 2</a:t>
          </a:r>
          <a:endParaRPr lang="en-IN" dirty="0"/>
        </a:p>
      </dgm:t>
    </dgm:pt>
    <dgm:pt modelId="{ACDA05F6-B254-4234-A496-B02BAF21B8DF}" type="parTrans" cxnId="{7CF96B6F-0559-4F65-B785-459A150202A2}">
      <dgm:prSet/>
      <dgm:spPr/>
      <dgm:t>
        <a:bodyPr/>
        <a:lstStyle/>
        <a:p>
          <a:endParaRPr lang="en-IN"/>
        </a:p>
      </dgm:t>
    </dgm:pt>
    <dgm:pt modelId="{1DE6D92B-B481-4642-A6E6-140078BFC5D1}" type="sibTrans" cxnId="{7CF96B6F-0559-4F65-B785-459A150202A2}">
      <dgm:prSet/>
      <dgm:spPr/>
      <dgm:t>
        <a:bodyPr/>
        <a:lstStyle/>
        <a:p>
          <a:endParaRPr lang="en-IN"/>
        </a:p>
      </dgm:t>
    </dgm:pt>
    <dgm:pt modelId="{ED496E86-BEAC-4E29-A416-91E10E68AEF3}" type="pres">
      <dgm:prSet presAssocID="{20378025-F8D4-4295-8947-850628B920A0}" presName="diagram" presStyleCnt="0">
        <dgm:presLayoutVars>
          <dgm:dir/>
          <dgm:animLvl val="lvl"/>
          <dgm:resizeHandles val="exact"/>
        </dgm:presLayoutVars>
      </dgm:prSet>
      <dgm:spPr/>
    </dgm:pt>
    <dgm:pt modelId="{C66C0459-A603-4631-9087-AF2734CFCB52}" type="pres">
      <dgm:prSet presAssocID="{DDE0F530-9331-4F70-A56C-B40A47081A24}" presName="compNode" presStyleCnt="0"/>
      <dgm:spPr/>
    </dgm:pt>
    <dgm:pt modelId="{41D0BD26-66E6-480C-A71A-62B1733DED4C}" type="pres">
      <dgm:prSet presAssocID="{DDE0F530-9331-4F70-A56C-B40A47081A24}" presName="childRect" presStyleLbl="bgAcc1" presStyleIdx="0" presStyleCnt="2">
        <dgm:presLayoutVars>
          <dgm:bulletEnabled val="1"/>
        </dgm:presLayoutVars>
      </dgm:prSet>
      <dgm:spPr/>
    </dgm:pt>
    <dgm:pt modelId="{67FFC22D-CE3A-4F26-85E9-63BEA13743BB}" type="pres">
      <dgm:prSet presAssocID="{DDE0F530-9331-4F70-A56C-B40A47081A2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6773153-7E09-42D0-B648-47E9D001392B}" type="pres">
      <dgm:prSet presAssocID="{DDE0F530-9331-4F70-A56C-B40A47081A24}" presName="parentRect" presStyleLbl="alignNode1" presStyleIdx="0" presStyleCnt="2" custScaleY="48592"/>
      <dgm:spPr/>
    </dgm:pt>
    <dgm:pt modelId="{6F7CF381-5C9B-47F8-B4E4-A38EE42F032D}" type="pres">
      <dgm:prSet presAssocID="{DDE0F530-9331-4F70-A56C-B40A47081A24}" presName="adorn" presStyleLbl="fgAccFollowNode1" presStyleIdx="0" presStyleCnt="2" custScaleX="216309" custLinFactX="-20291" custLinFactY="-64743" custLinFactNeighborX="-100000" custLinFactNeighborY="-100000"/>
      <dgm:spPr>
        <a:blipFill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59584BBB-6D62-441D-9E15-FACD7B81966C}" type="pres">
      <dgm:prSet presAssocID="{485A1562-43B5-4017-90A2-E732D8DAA0E4}" presName="sibTrans" presStyleLbl="sibTrans2D1" presStyleIdx="0" presStyleCnt="0"/>
      <dgm:spPr/>
    </dgm:pt>
    <dgm:pt modelId="{7DF3530B-2488-4476-82EF-63511689D2A0}" type="pres">
      <dgm:prSet presAssocID="{3E8A7717-8D35-45AE-9AAB-2F2E631EFB08}" presName="compNode" presStyleCnt="0"/>
      <dgm:spPr/>
    </dgm:pt>
    <dgm:pt modelId="{BB42EEDA-BBD3-42C3-AF6C-6B996A4DB54F}" type="pres">
      <dgm:prSet presAssocID="{3E8A7717-8D35-45AE-9AAB-2F2E631EFB08}" presName="childRect" presStyleLbl="bgAcc1" presStyleIdx="1" presStyleCnt="2" custLinFactNeighborX="1205" custLinFactNeighborY="6014">
        <dgm:presLayoutVars>
          <dgm:bulletEnabled val="1"/>
        </dgm:presLayoutVars>
      </dgm:prSet>
      <dgm:spPr/>
    </dgm:pt>
    <dgm:pt modelId="{EAEA9D98-892E-4C1C-80F4-C14108CEF299}" type="pres">
      <dgm:prSet presAssocID="{3E8A7717-8D35-45AE-9AAB-2F2E631EFB0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B52A9CB-2EF9-4859-A5CE-F6C260B0AFD1}" type="pres">
      <dgm:prSet presAssocID="{3E8A7717-8D35-45AE-9AAB-2F2E631EFB08}" presName="parentRect" presStyleLbl="alignNode1" presStyleIdx="1" presStyleCnt="2" custScaleY="44508" custLinFactNeighborX="3416" custLinFactNeighborY="25775"/>
      <dgm:spPr/>
    </dgm:pt>
    <dgm:pt modelId="{38FB6B2E-B639-49D4-A7D6-5BC1541DCED4}" type="pres">
      <dgm:prSet presAssocID="{3E8A7717-8D35-45AE-9AAB-2F2E631EFB08}" presName="adorn" presStyleLbl="fgAccFollowNode1" presStyleIdx="1" presStyleCnt="2" custScaleX="175762" custScaleY="175539" custLinFactX="-19927" custLinFactY="-48693" custLinFactNeighborX="-100000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A10D72D-CCB0-42FB-89B2-4390EF5A5CF5}" type="presOf" srcId="{3E8A7717-8D35-45AE-9AAB-2F2E631EFB08}" destId="{8B52A9CB-2EF9-4859-A5CE-F6C260B0AFD1}" srcOrd="1" destOrd="0" presId="urn:microsoft.com/office/officeart/2005/8/layout/bList2"/>
    <dgm:cxn modelId="{B4780B66-A392-489E-9A48-63B5547C1C8D}" type="presOf" srcId="{DDE0F530-9331-4F70-A56C-B40A47081A24}" destId="{A6773153-7E09-42D0-B648-47E9D001392B}" srcOrd="1" destOrd="0" presId="urn:microsoft.com/office/officeart/2005/8/layout/bList2"/>
    <dgm:cxn modelId="{318CDE6C-DB63-45AA-9135-D9D4DEDF3B15}" type="presOf" srcId="{3E8A7717-8D35-45AE-9AAB-2F2E631EFB08}" destId="{EAEA9D98-892E-4C1C-80F4-C14108CEF299}" srcOrd="0" destOrd="0" presId="urn:microsoft.com/office/officeart/2005/8/layout/bList2"/>
    <dgm:cxn modelId="{7CF96B6F-0559-4F65-B785-459A150202A2}" srcId="{20378025-F8D4-4295-8947-850628B920A0}" destId="{3E8A7717-8D35-45AE-9AAB-2F2E631EFB08}" srcOrd="1" destOrd="0" parTransId="{ACDA05F6-B254-4234-A496-B02BAF21B8DF}" sibTransId="{1DE6D92B-B481-4642-A6E6-140078BFC5D1}"/>
    <dgm:cxn modelId="{F0417370-9AA9-4354-972C-E6F514EFA47C}" type="presOf" srcId="{20378025-F8D4-4295-8947-850628B920A0}" destId="{ED496E86-BEAC-4E29-A416-91E10E68AEF3}" srcOrd="0" destOrd="0" presId="urn:microsoft.com/office/officeart/2005/8/layout/bList2"/>
    <dgm:cxn modelId="{4D057871-8AEE-432F-8F74-75E7C568571F}" type="presOf" srcId="{DDE0F530-9331-4F70-A56C-B40A47081A24}" destId="{67FFC22D-CE3A-4F26-85E9-63BEA13743BB}" srcOrd="0" destOrd="0" presId="urn:microsoft.com/office/officeart/2005/8/layout/bList2"/>
    <dgm:cxn modelId="{3732F091-B4BF-42DB-8042-0794953648AC}" srcId="{20378025-F8D4-4295-8947-850628B920A0}" destId="{DDE0F530-9331-4F70-A56C-B40A47081A24}" srcOrd="0" destOrd="0" parTransId="{05FF19D1-93E5-4217-989C-B8C3713B9BB5}" sibTransId="{485A1562-43B5-4017-90A2-E732D8DAA0E4}"/>
    <dgm:cxn modelId="{765142C3-19DF-4FA7-91D1-B19EC309E808}" type="presOf" srcId="{485A1562-43B5-4017-90A2-E732D8DAA0E4}" destId="{59584BBB-6D62-441D-9E15-FACD7B81966C}" srcOrd="0" destOrd="0" presId="urn:microsoft.com/office/officeart/2005/8/layout/bList2"/>
    <dgm:cxn modelId="{22E31A1C-BCA0-4FD5-844F-E5EA095FC421}" type="presParOf" srcId="{ED496E86-BEAC-4E29-A416-91E10E68AEF3}" destId="{C66C0459-A603-4631-9087-AF2734CFCB52}" srcOrd="0" destOrd="0" presId="urn:microsoft.com/office/officeart/2005/8/layout/bList2"/>
    <dgm:cxn modelId="{42F31424-8224-45A1-A6ED-A2B22A98423B}" type="presParOf" srcId="{C66C0459-A603-4631-9087-AF2734CFCB52}" destId="{41D0BD26-66E6-480C-A71A-62B1733DED4C}" srcOrd="0" destOrd="0" presId="urn:microsoft.com/office/officeart/2005/8/layout/bList2"/>
    <dgm:cxn modelId="{8E0681C2-4BE6-48F5-A948-C8F69C11467A}" type="presParOf" srcId="{C66C0459-A603-4631-9087-AF2734CFCB52}" destId="{67FFC22D-CE3A-4F26-85E9-63BEA13743BB}" srcOrd="1" destOrd="0" presId="urn:microsoft.com/office/officeart/2005/8/layout/bList2"/>
    <dgm:cxn modelId="{231A68E7-E0E4-4561-99B3-7552E4AF53FA}" type="presParOf" srcId="{C66C0459-A603-4631-9087-AF2734CFCB52}" destId="{A6773153-7E09-42D0-B648-47E9D001392B}" srcOrd="2" destOrd="0" presId="urn:microsoft.com/office/officeart/2005/8/layout/bList2"/>
    <dgm:cxn modelId="{A0672B54-5A82-41C6-9044-A3499B7E87C6}" type="presParOf" srcId="{C66C0459-A603-4631-9087-AF2734CFCB52}" destId="{6F7CF381-5C9B-47F8-B4E4-A38EE42F032D}" srcOrd="3" destOrd="0" presId="urn:microsoft.com/office/officeart/2005/8/layout/bList2"/>
    <dgm:cxn modelId="{3F08FFE5-DEDC-4BC7-AAC2-7B2E4FE8E974}" type="presParOf" srcId="{ED496E86-BEAC-4E29-A416-91E10E68AEF3}" destId="{59584BBB-6D62-441D-9E15-FACD7B81966C}" srcOrd="1" destOrd="0" presId="urn:microsoft.com/office/officeart/2005/8/layout/bList2"/>
    <dgm:cxn modelId="{5E7AFE0F-0F5A-492D-B982-056B6433EC1A}" type="presParOf" srcId="{ED496E86-BEAC-4E29-A416-91E10E68AEF3}" destId="{7DF3530B-2488-4476-82EF-63511689D2A0}" srcOrd="2" destOrd="0" presId="urn:microsoft.com/office/officeart/2005/8/layout/bList2"/>
    <dgm:cxn modelId="{8AFC8D6D-4CF4-4D2D-B95B-D624DA0C4128}" type="presParOf" srcId="{7DF3530B-2488-4476-82EF-63511689D2A0}" destId="{BB42EEDA-BBD3-42C3-AF6C-6B996A4DB54F}" srcOrd="0" destOrd="0" presId="urn:microsoft.com/office/officeart/2005/8/layout/bList2"/>
    <dgm:cxn modelId="{255434BC-E480-463C-B97A-BC309AB0E718}" type="presParOf" srcId="{7DF3530B-2488-4476-82EF-63511689D2A0}" destId="{EAEA9D98-892E-4C1C-80F4-C14108CEF299}" srcOrd="1" destOrd="0" presId="urn:microsoft.com/office/officeart/2005/8/layout/bList2"/>
    <dgm:cxn modelId="{8D311B52-CEF7-4B31-9E6C-EF1770E41D92}" type="presParOf" srcId="{7DF3530B-2488-4476-82EF-63511689D2A0}" destId="{8B52A9CB-2EF9-4859-A5CE-F6C260B0AFD1}" srcOrd="2" destOrd="0" presId="urn:microsoft.com/office/officeart/2005/8/layout/bList2"/>
    <dgm:cxn modelId="{DF9874F7-898A-4D43-AADB-4805DBF6EDFD}" type="presParOf" srcId="{7DF3530B-2488-4476-82EF-63511689D2A0}" destId="{38FB6B2E-B639-49D4-A7D6-5BC1541DCED4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0BD26-66E6-480C-A71A-62B1733DED4C}">
      <dsp:nvSpPr>
        <dsp:cNvPr id="0" name=""/>
        <dsp:cNvSpPr/>
      </dsp:nvSpPr>
      <dsp:spPr>
        <a:xfrm>
          <a:off x="5454" y="1363436"/>
          <a:ext cx="4707009" cy="351368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73153-7E09-42D0-B648-47E9D001392B}">
      <dsp:nvSpPr>
        <dsp:cNvPr id="0" name=""/>
        <dsp:cNvSpPr/>
      </dsp:nvSpPr>
      <dsp:spPr>
        <a:xfrm>
          <a:off x="5454" y="5265477"/>
          <a:ext cx="4707009" cy="7341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AQ Master wired x1 MS</a:t>
          </a:r>
          <a:endParaRPr lang="en-IN" sz="2600" kern="1200" dirty="0"/>
        </a:p>
      </dsp:txBody>
      <dsp:txXfrm>
        <a:off x="5454" y="5265477"/>
        <a:ext cx="3314795" cy="734168"/>
      </dsp:txXfrm>
    </dsp:sp>
    <dsp:sp modelId="{6F7CF381-5C9B-47F8-B4E4-A38EE42F032D}">
      <dsp:nvSpPr>
        <dsp:cNvPr id="0" name=""/>
        <dsp:cNvSpPr/>
      </dsp:nvSpPr>
      <dsp:spPr>
        <a:xfrm>
          <a:off x="513597" y="2403045"/>
          <a:ext cx="3563589" cy="164745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7000" r="-7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2EEDA-BBD3-42C3-AF6C-6B996A4DB54F}">
      <dsp:nvSpPr>
        <dsp:cNvPr id="0" name=""/>
        <dsp:cNvSpPr/>
      </dsp:nvSpPr>
      <dsp:spPr>
        <a:xfrm>
          <a:off x="6523790" y="1263632"/>
          <a:ext cx="4707009" cy="351368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52A9CB-2EF9-4859-A5CE-F6C260B0AFD1}">
      <dsp:nvSpPr>
        <dsp:cNvPr id="0" name=""/>
        <dsp:cNvSpPr/>
      </dsp:nvSpPr>
      <dsp:spPr>
        <a:xfrm>
          <a:off x="6627862" y="5374642"/>
          <a:ext cx="4707009" cy="6724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AQ HOME Allin1 Gen 2</a:t>
          </a:r>
          <a:endParaRPr lang="en-IN" sz="2600" kern="1200" dirty="0"/>
        </a:p>
      </dsp:txBody>
      <dsp:txXfrm>
        <a:off x="6627862" y="5374642"/>
        <a:ext cx="3314795" cy="672464"/>
      </dsp:txXfrm>
    </dsp:sp>
    <dsp:sp modelId="{38FB6B2E-B639-49D4-A7D6-5BC1541DCED4}">
      <dsp:nvSpPr>
        <dsp:cNvPr id="0" name=""/>
        <dsp:cNvSpPr/>
      </dsp:nvSpPr>
      <dsp:spPr>
        <a:xfrm>
          <a:off x="7315207" y="1734109"/>
          <a:ext cx="2895596" cy="289192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0D217-B91F-4EC2-9FA6-3B36E84C49E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D649C-10BD-4ADC-8E8A-1834DC76D0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65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D649C-10BD-4ADC-8E8A-1834DC76D01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23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linkedin.com/in/kanchan-sinh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11/relationships/webextension" Target="../webextensions/webextension1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28152" y="2080902"/>
            <a:ext cx="2431696" cy="90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b="1" spc="-61" dirty="0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ATLIQ HARDWARE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38911" y="4034807"/>
            <a:ext cx="8467354" cy="1826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 dirty="0">
                <a:solidFill>
                  <a:schemeClr val="accent1">
                    <a:lumMod val="75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CONSUMER GOODS</a:t>
            </a:r>
          </a:p>
          <a:p>
            <a:pPr algn="ctr">
              <a:lnSpc>
                <a:spcPts val="7294"/>
              </a:lnSpc>
            </a:pPr>
            <a:r>
              <a:rPr lang="en-US" sz="5286" spc="74" dirty="0">
                <a:solidFill>
                  <a:schemeClr val="accent1">
                    <a:lumMod val="75000"/>
                  </a:schemeClr>
                </a:solidFill>
                <a:latin typeface="Archivo Black"/>
                <a:ea typeface="Archivo Black"/>
                <a:cs typeface="Archivo Black"/>
                <a:sym typeface="Archivo Black"/>
              </a:rPr>
              <a:t>AD-HOC ANALYSIS</a:t>
            </a:r>
          </a:p>
        </p:txBody>
      </p:sp>
      <p:pic>
        <p:nvPicPr>
          <p:cNvPr id="16" name="Picture 1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7F209DE-2AB0-DF28-1A6E-3781744D7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1" y="411403"/>
            <a:ext cx="2431696" cy="15561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A02E70-C35F-0950-D56C-A8A74EAE1C71}"/>
              </a:ext>
            </a:extLst>
          </p:cNvPr>
          <p:cNvSpPr txBox="1"/>
          <p:nvPr/>
        </p:nvSpPr>
        <p:spPr>
          <a:xfrm>
            <a:off x="8763000" y="6364972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Presented By : Kanchan Sinha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8DD8A-0CB4-8D5A-24CE-3A19BA966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6D60BE-A200-0830-96E9-B88434667B3E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35E88-2D5A-661A-A819-470C21970602}"/>
              </a:ext>
            </a:extLst>
          </p:cNvPr>
          <p:cNvSpPr txBox="1"/>
          <p:nvPr/>
        </p:nvSpPr>
        <p:spPr>
          <a:xfrm>
            <a:off x="685800" y="1790700"/>
            <a:ext cx="162306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ptos" panose="020B0004020202020204" pitchFamily="34" charset="0"/>
              </a:rPr>
              <a:t>Out of 17 markets for Atiq exclusive 9 are from APAC region.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Aptos" panose="020B0004020202020204" pitchFamily="34" charset="0"/>
              </a:rPr>
              <a:t> </a:t>
            </a:r>
            <a:r>
              <a:rPr lang="en-US" sz="3200" dirty="0"/>
              <a:t>A significant portion of Atiq Exclusive’s market is concentrated in the APAC region, indicating its importance in the company's overall strategy.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  <a:p>
            <a:endParaRPr lang="en-US" sz="3200" dirty="0">
              <a:latin typeface="Aptos" panose="020B0004020202020204" pitchFamily="34" charset="0"/>
            </a:endParaRP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Recommendations</a:t>
            </a:r>
          </a:p>
          <a:p>
            <a:endParaRPr lang="en-US" sz="4400" b="1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Potential to deepen market penetration and tailor strategies to APAC consumer preferences.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Understanding the diverse cultural and economic backgrounds of the APAC countries can aid in developing localized marketing strategies, enhancing brand acceptance and loyalty.</a:t>
            </a:r>
            <a:endParaRPr lang="en-IN" sz="3200" dirty="0">
              <a:latin typeface="Aptos" panose="020B000402020202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6CBDE62A-E358-1943-911F-F7647A57B79C}"/>
              </a:ext>
            </a:extLst>
          </p:cNvPr>
          <p:cNvSpPr txBox="1"/>
          <p:nvPr/>
        </p:nvSpPr>
        <p:spPr>
          <a:xfrm>
            <a:off x="1066800" y="723900"/>
            <a:ext cx="5325326" cy="893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10230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C654-655D-D141-57F6-400D80E3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435A2B-4DA8-2D92-21EE-38CCEC8DE0CA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461F80-7360-343D-E8C7-E44C4348767E}"/>
              </a:ext>
            </a:extLst>
          </p:cNvPr>
          <p:cNvSpPr txBox="1"/>
          <p:nvPr/>
        </p:nvSpPr>
        <p:spPr>
          <a:xfrm>
            <a:off x="533400" y="342900"/>
            <a:ext cx="1722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2. What is the percentage of unique product increase in 2021 vs. 2020? The final output contains these fields:  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unique_products_2020, unique_products_2021, percentage_change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5F99CF4-6FDB-F097-7A11-5BAB492CD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05100"/>
            <a:ext cx="9906000" cy="662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9B2F6-8A0E-1577-166C-B15B5D831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3543300"/>
            <a:ext cx="6248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E677-1A6D-AC2E-6036-90061696A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36B38C5-DEAA-626D-C056-990E44CBF789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141382C-CFE2-EF4E-5F34-2AAD0AD7E5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502403"/>
              </p:ext>
            </p:extLst>
          </p:nvPr>
        </p:nvGraphicFramePr>
        <p:xfrm>
          <a:off x="9144000" y="1500768"/>
          <a:ext cx="84963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CC7485C-E186-3CF7-2355-8472D8A69DB9}"/>
              </a:ext>
            </a:extLst>
          </p:cNvPr>
          <p:cNvSpPr txBox="1"/>
          <p:nvPr/>
        </p:nvSpPr>
        <p:spPr>
          <a:xfrm>
            <a:off x="762000" y="2635121"/>
            <a:ext cx="7467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The </a:t>
            </a:r>
            <a:r>
              <a:rPr lang="en-US" sz="3200" b="1" dirty="0"/>
              <a:t>36.3% increase</a:t>
            </a:r>
            <a:r>
              <a:rPr lang="en-US" sz="3200" dirty="0"/>
              <a:t> in unique products may indicate that the company is investing in </a:t>
            </a:r>
            <a:r>
              <a:rPr lang="en-US" sz="3200" b="1" dirty="0"/>
              <a:t>R&amp;D</a:t>
            </a:r>
            <a:r>
              <a:rPr lang="en-US" sz="3200" dirty="0"/>
              <a:t> and </a:t>
            </a:r>
            <a:r>
              <a:rPr lang="en-US" sz="3200" b="1" dirty="0"/>
              <a:t>product innovation</a:t>
            </a:r>
            <a:r>
              <a:rPr lang="en-US" sz="3200" dirty="0"/>
              <a:t>, leading to the introduction of new products to the market.</a:t>
            </a:r>
          </a:p>
          <a:p>
            <a:endParaRPr lang="en-US" sz="3200" dirty="0"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This could also suggest the company is expanding into </a:t>
            </a:r>
            <a:r>
              <a:rPr lang="en-US" sz="3200" b="1" dirty="0"/>
              <a:t>new markets</a:t>
            </a:r>
            <a:r>
              <a:rPr lang="en-US" sz="3200" dirty="0"/>
              <a:t> or targeting </a:t>
            </a:r>
            <a:r>
              <a:rPr lang="en-US" sz="3200" b="1" dirty="0"/>
              <a:t>new customer segments</a:t>
            </a:r>
            <a:r>
              <a:rPr lang="en-US" sz="3200" dirty="0"/>
              <a:t> with a broader product range.</a:t>
            </a:r>
            <a:endParaRPr lang="en-IN" sz="3200" dirty="0">
              <a:latin typeface="Aptos" panose="020B0004020202020204" pitchFamily="34" charset="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49EDB39-0EB0-D6EA-2FC3-58633C99C681}"/>
              </a:ext>
            </a:extLst>
          </p:cNvPr>
          <p:cNvSpPr txBox="1"/>
          <p:nvPr/>
        </p:nvSpPr>
        <p:spPr>
          <a:xfrm>
            <a:off x="1066800" y="570628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  <p:grpSp>
        <p:nvGrpSpPr>
          <p:cNvPr id="8" name="Group 22">
            <a:extLst>
              <a:ext uri="{FF2B5EF4-FFF2-40B4-BE49-F238E27FC236}">
                <a16:creationId xmlns:a16="http://schemas.microsoft.com/office/drawing/2014/main" id="{56F8EFD8-D65B-B8FF-14F3-CE4FAACC6642}"/>
              </a:ext>
            </a:extLst>
          </p:cNvPr>
          <p:cNvGrpSpPr/>
          <p:nvPr/>
        </p:nvGrpSpPr>
        <p:grpSpPr>
          <a:xfrm>
            <a:off x="12954001" y="7837873"/>
            <a:ext cx="3898113" cy="1600199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049A646E-C9C1-EEF9-F7E0-7960529496CD}"/>
                </a:ext>
              </a:extLst>
            </p:cNvPr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TextBox 24">
              <a:extLst>
                <a:ext uri="{FF2B5EF4-FFF2-40B4-BE49-F238E27FC236}">
                  <a16:creationId xmlns:a16="http://schemas.microsoft.com/office/drawing/2014/main" id="{B6E672B4-2593-942B-5489-D51EDF7F3AAE}"/>
                </a:ext>
              </a:extLst>
            </p:cNvPr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" name="TextBox 9">
            <a:extLst>
              <a:ext uri="{FF2B5EF4-FFF2-40B4-BE49-F238E27FC236}">
                <a16:creationId xmlns:a16="http://schemas.microsoft.com/office/drawing/2014/main" id="{BA3AAB3A-D6C6-D499-4D33-31B5F95F0C73}"/>
              </a:ext>
            </a:extLst>
          </p:cNvPr>
          <p:cNvSpPr txBox="1"/>
          <p:nvPr/>
        </p:nvSpPr>
        <p:spPr>
          <a:xfrm>
            <a:off x="13518531" y="7277100"/>
            <a:ext cx="2892535" cy="193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6000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36.3</a:t>
            </a:r>
            <a:r>
              <a:rPr lang="en-US" sz="6000" u="none" strike="noStrike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%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18B7A55E-4565-3547-2AB3-F7825B0F12AB}"/>
              </a:ext>
            </a:extLst>
          </p:cNvPr>
          <p:cNvSpPr/>
          <p:nvPr/>
        </p:nvSpPr>
        <p:spPr>
          <a:xfrm>
            <a:off x="9968030" y="7783317"/>
            <a:ext cx="2295293" cy="1709309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003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07D29-47DF-1888-FA1E-C5C37C10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E777D2-8E72-FC0D-CA6B-4EC4E85E2E68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41B223-77A7-9689-DC6B-6104DEF82B30}"/>
              </a:ext>
            </a:extLst>
          </p:cNvPr>
          <p:cNvSpPr txBox="1"/>
          <p:nvPr/>
        </p:nvSpPr>
        <p:spPr>
          <a:xfrm>
            <a:off x="685800" y="342900"/>
            <a:ext cx="1607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3. Provide a report with all the unique product counts for each segment and sort them in  descending order of product counts. The final output contains: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segment, product_count.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8168B3B7-072E-87D6-3981-0B421F5A3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93022"/>
            <a:ext cx="6553200" cy="378407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1A3A00-3E52-4BF6-04FF-74B287BDE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518112"/>
            <a:ext cx="3025183" cy="3784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6DD103-FFE7-3F41-C4A2-7FAFE4A12062}"/>
              </a:ext>
            </a:extLst>
          </p:cNvPr>
          <p:cNvSpPr txBox="1"/>
          <p:nvPr/>
        </p:nvSpPr>
        <p:spPr>
          <a:xfrm>
            <a:off x="13716000" y="2850321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Unsold Products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C2CA5A3-6954-FAA3-B73A-5EB961ABE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814" y="3493022"/>
            <a:ext cx="3229186" cy="34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8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AEE6F-50F4-EFD7-CBF3-CA68A8D3D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C9237E-3B0C-ECCF-972C-A7371D3D5CDF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815E226-6E59-9544-9CE6-50E52B061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544636"/>
              </p:ext>
            </p:extLst>
          </p:nvPr>
        </p:nvGraphicFramePr>
        <p:xfrm>
          <a:off x="762000" y="1079500"/>
          <a:ext cx="90678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625F92-34CA-15AC-218F-518562D9BCE8}"/>
              </a:ext>
            </a:extLst>
          </p:cNvPr>
          <p:cNvSpPr txBox="1"/>
          <p:nvPr/>
        </p:nvSpPr>
        <p:spPr>
          <a:xfrm>
            <a:off x="10623395" y="2590769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ptos" panose="020B0004020202020204" pitchFamily="34" charset="0"/>
              </a:rPr>
              <a:t>The notebook is performing well in terms of both the number of products sold and gross sales.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ptos" panose="020B0004020202020204" pitchFamily="34" charset="0"/>
              </a:rPr>
              <a:t>Although there are only 9 unique networking products, they surpass desktops in terms of gross sales.</a:t>
            </a:r>
            <a:endParaRPr lang="en-IN" sz="2800" dirty="0">
              <a:latin typeface="Aptos" panose="020B0004020202020204" pitchFamily="34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E2AD633-E713-0B77-43B0-3CE292F75032}"/>
              </a:ext>
            </a:extLst>
          </p:cNvPr>
          <p:cNvSpPr txBox="1"/>
          <p:nvPr/>
        </p:nvSpPr>
        <p:spPr>
          <a:xfrm>
            <a:off x="11315700" y="1079500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9854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22B95-8979-A791-EB36-E57DA8F0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88F77B-318B-5B36-B027-802B6C89DC0A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A3B647-8BD3-7A24-6757-E36087E78E57}"/>
              </a:ext>
            </a:extLst>
          </p:cNvPr>
          <p:cNvSpPr txBox="1"/>
          <p:nvPr/>
        </p:nvSpPr>
        <p:spPr>
          <a:xfrm>
            <a:off x="381000" y="342900"/>
            <a:ext cx="1645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4</a:t>
            </a:r>
            <a:r>
              <a:rPr lang="en-IN" sz="3200" dirty="0">
                <a:latin typeface="Aptos" panose="020B0004020202020204" pitchFamily="34" charset="0"/>
              </a:rPr>
              <a:t>. Follow-up: Which segment had the most increase in unique products in 2021 vs 2020? The final output contains these fields: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segment, product_count_2020, product_count_2021, difference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7AD216-DD5B-DF47-564C-CFE141598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3708245"/>
            <a:ext cx="6705600" cy="2870510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8E8FF3B-43B1-98D5-69DC-C8ECF89F0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28900"/>
            <a:ext cx="88392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2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4D67-12E5-517A-F048-94508164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4E2911-8492-BF9F-CCDD-046A4EB09C2B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58F4AE-A05C-2CF7-C984-5ECB3D5CC87F}"/>
              </a:ext>
            </a:extLst>
          </p:cNvPr>
          <p:cNvSpPr txBox="1"/>
          <p:nvPr/>
        </p:nvSpPr>
        <p:spPr>
          <a:xfrm>
            <a:off x="533400" y="419100"/>
            <a:ext cx="1729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5. Get the products that have the highest and lowest manufacturing costs. The final output should contain these fields: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product_code product, manufacturing_cost</a:t>
            </a:r>
          </a:p>
        </p:txBody>
      </p:sp>
      <p:pic>
        <p:nvPicPr>
          <p:cNvPr id="4" name="Picture 3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3433BEE9-CCC5-7E81-A1FB-D40AE4AD5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97378"/>
            <a:ext cx="8305800" cy="623502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839288-69E3-D76E-493B-E9D62CDD1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000500"/>
            <a:ext cx="6934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3564B-5D54-DA7C-3B9C-2146D9A33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blue and white background&#10;&#10;Description automatically generated">
            <a:extLst>
              <a:ext uri="{FF2B5EF4-FFF2-40B4-BE49-F238E27FC236}">
                <a16:creationId xmlns:a16="http://schemas.microsoft.com/office/drawing/2014/main" id="{B46FADB1-9679-0786-8A1F-CFE643B48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27F8D2-2ADF-1E56-03ED-884253CE0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59117"/>
              </p:ext>
            </p:extLst>
          </p:nvPr>
        </p:nvGraphicFramePr>
        <p:xfrm>
          <a:off x="457200" y="3680301"/>
          <a:ext cx="8229600" cy="1021239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1167212096"/>
                    </a:ext>
                  </a:extLst>
                </a:gridCol>
              </a:tblGrid>
              <a:tr h="1021239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4199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D56414-82FB-9DD5-663D-0881BAD8E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944518"/>
              </p:ext>
            </p:extLst>
          </p:nvPr>
        </p:nvGraphicFramePr>
        <p:xfrm>
          <a:off x="3581400" y="6240940"/>
          <a:ext cx="8229600" cy="15695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1842210804"/>
                    </a:ext>
                  </a:extLst>
                </a:gridCol>
              </a:tblGrid>
              <a:tr h="156956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020915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7ECEEA2-699C-6C50-A521-8969675A6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873623"/>
              </p:ext>
            </p:extLst>
          </p:nvPr>
        </p:nvGraphicFramePr>
        <p:xfrm>
          <a:off x="3048000" y="1521461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B4A4149C-AB86-5BB7-CA0A-3075486A6487}"/>
              </a:ext>
            </a:extLst>
          </p:cNvPr>
          <p:cNvGrpSpPr/>
          <p:nvPr/>
        </p:nvGrpSpPr>
        <p:grpSpPr>
          <a:xfrm>
            <a:off x="3018263" y="8225474"/>
            <a:ext cx="4982737" cy="1569560"/>
            <a:chOff x="3018263" y="8225473"/>
            <a:chExt cx="4595005" cy="1822525"/>
          </a:xfrm>
        </p:grpSpPr>
        <p:grpSp>
          <p:nvGrpSpPr>
            <p:cNvPr id="15" name="Group 7">
              <a:extLst>
                <a:ext uri="{FF2B5EF4-FFF2-40B4-BE49-F238E27FC236}">
                  <a16:creationId xmlns:a16="http://schemas.microsoft.com/office/drawing/2014/main" id="{A31F4B89-B1F3-6927-89E3-1158AE1E20A9}"/>
                </a:ext>
              </a:extLst>
            </p:cNvPr>
            <p:cNvGrpSpPr/>
            <p:nvPr/>
          </p:nvGrpSpPr>
          <p:grpSpPr>
            <a:xfrm>
              <a:off x="3018263" y="8381841"/>
              <a:ext cx="4595005" cy="1666157"/>
              <a:chOff x="0" y="0"/>
              <a:chExt cx="1210207" cy="941166"/>
            </a:xfrm>
          </p:grpSpPr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3054C3D3-6D20-AA57-8792-88AD182EBB93}"/>
                  </a:ext>
                </a:extLst>
              </p:cNvPr>
              <p:cNvSpPr/>
              <p:nvPr/>
            </p:nvSpPr>
            <p:spPr>
              <a:xfrm>
                <a:off x="0" y="0"/>
                <a:ext cx="1210207" cy="941166"/>
              </a:xfrm>
              <a:custGeom>
                <a:avLst/>
                <a:gdLst/>
                <a:ahLst/>
                <a:cxnLst/>
                <a:rect l="l" t="t" r="r" b="b"/>
                <a:pathLst>
                  <a:path w="1210207" h="941166">
                    <a:moveTo>
                      <a:pt x="33697" y="0"/>
                    </a:moveTo>
                    <a:lnTo>
                      <a:pt x="1176510" y="0"/>
                    </a:lnTo>
                    <a:cubicBezTo>
                      <a:pt x="1195120" y="0"/>
                      <a:pt x="1210207" y="15087"/>
                      <a:pt x="1210207" y="33697"/>
                    </a:cubicBezTo>
                    <a:lnTo>
                      <a:pt x="1210207" y="907469"/>
                    </a:lnTo>
                    <a:cubicBezTo>
                      <a:pt x="1210207" y="916406"/>
                      <a:pt x="1206657" y="924977"/>
                      <a:pt x="1200337" y="931297"/>
                    </a:cubicBezTo>
                    <a:cubicBezTo>
                      <a:pt x="1194018" y="937616"/>
                      <a:pt x="1185447" y="941166"/>
                      <a:pt x="1176510" y="941166"/>
                    </a:cubicBezTo>
                    <a:lnTo>
                      <a:pt x="33697" y="941166"/>
                    </a:lnTo>
                    <a:cubicBezTo>
                      <a:pt x="24760" y="941166"/>
                      <a:pt x="16189" y="937616"/>
                      <a:pt x="9870" y="931297"/>
                    </a:cubicBezTo>
                    <a:cubicBezTo>
                      <a:pt x="3550" y="924977"/>
                      <a:pt x="0" y="916406"/>
                      <a:pt x="0" y="907469"/>
                    </a:cubicBezTo>
                    <a:lnTo>
                      <a:pt x="0" y="33697"/>
                    </a:lnTo>
                    <a:cubicBezTo>
                      <a:pt x="0" y="24760"/>
                      <a:pt x="3550" y="16189"/>
                      <a:pt x="9870" y="9870"/>
                    </a:cubicBezTo>
                    <a:cubicBezTo>
                      <a:pt x="16189" y="3550"/>
                      <a:pt x="24760" y="0"/>
                      <a:pt x="3369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8100" cap="sq">
                <a:solidFill>
                  <a:srgbClr val="36363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CB79E46D-9B80-EBCA-6A78-EFFD054A326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10207" cy="9602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16DFDC9B-8A54-BD8C-FB89-B7B5CF125C61}"/>
                </a:ext>
              </a:extLst>
            </p:cNvPr>
            <p:cNvGrpSpPr/>
            <p:nvPr/>
          </p:nvGrpSpPr>
          <p:grpSpPr>
            <a:xfrm>
              <a:off x="3260269" y="8225473"/>
              <a:ext cx="1047779" cy="524076"/>
              <a:chOff x="0" y="0"/>
              <a:chExt cx="2127600" cy="2282400"/>
            </a:xfrm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360FC607-EB39-3D37-C518-6C1F24A10BB6}"/>
                  </a:ext>
                </a:extLst>
              </p:cNvPr>
              <p:cNvSpPr/>
              <p:nvPr/>
            </p:nvSpPr>
            <p:spPr>
              <a:xfrm>
                <a:off x="0" y="0"/>
                <a:ext cx="2136648" cy="2334387"/>
              </a:xfrm>
              <a:custGeom>
                <a:avLst/>
                <a:gdLst/>
                <a:ahLst/>
                <a:cxnLst/>
                <a:rect l="l" t="t" r="r" b="b"/>
                <a:pathLst>
                  <a:path w="2136648" h="2334387">
                    <a:moveTo>
                      <a:pt x="1983994" y="0"/>
                    </a:moveTo>
                    <a:lnTo>
                      <a:pt x="144145" y="0"/>
                    </a:lnTo>
                    <a:cubicBezTo>
                      <a:pt x="64389" y="0"/>
                      <a:pt x="0" y="64262"/>
                      <a:pt x="0" y="143891"/>
                    </a:cubicBezTo>
                    <a:lnTo>
                      <a:pt x="0" y="2334387"/>
                    </a:lnTo>
                    <a:lnTo>
                      <a:pt x="991997" y="1949577"/>
                    </a:lnTo>
                    <a:lnTo>
                      <a:pt x="1983994" y="2334387"/>
                    </a:lnTo>
                    <a:lnTo>
                      <a:pt x="1983994" y="152400"/>
                    </a:lnTo>
                    <a:cubicBezTo>
                      <a:pt x="1983994" y="67945"/>
                      <a:pt x="2052574" y="0"/>
                      <a:pt x="2136648" y="0"/>
                    </a:cubicBezTo>
                    <a:lnTo>
                      <a:pt x="1983994" y="0"/>
                    </a:lnTo>
                    <a:close/>
                  </a:path>
                </a:pathLst>
              </a:custGeom>
              <a:solidFill>
                <a:srgbClr val="363636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id="{83914BE2-B1C2-E75C-6D18-20D943973542}"/>
              </a:ext>
            </a:extLst>
          </p:cNvPr>
          <p:cNvSpPr txBox="1"/>
          <p:nvPr/>
        </p:nvSpPr>
        <p:spPr>
          <a:xfrm>
            <a:off x="3280713" y="8986306"/>
            <a:ext cx="4720287" cy="342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Lowest Manufacturing Cost</a:t>
            </a:r>
            <a:endParaRPr lang="en-US" sz="2168" b="1" u="none" strike="noStrike" spc="212" dirty="0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2F507E-0A73-9131-9CD8-7CC14DCEC6FC}"/>
              </a:ext>
            </a:extLst>
          </p:cNvPr>
          <p:cNvGrpSpPr/>
          <p:nvPr/>
        </p:nvGrpSpPr>
        <p:grpSpPr>
          <a:xfrm>
            <a:off x="9829800" y="8075775"/>
            <a:ext cx="4982737" cy="1569560"/>
            <a:chOff x="3018263" y="8225473"/>
            <a:chExt cx="4595005" cy="1822525"/>
          </a:xfrm>
        </p:grpSpPr>
        <p:grpSp>
          <p:nvGrpSpPr>
            <p:cNvPr id="23" name="Group 7">
              <a:extLst>
                <a:ext uri="{FF2B5EF4-FFF2-40B4-BE49-F238E27FC236}">
                  <a16:creationId xmlns:a16="http://schemas.microsoft.com/office/drawing/2014/main" id="{47847BAF-9182-FBDA-E698-0E25952019AE}"/>
                </a:ext>
              </a:extLst>
            </p:cNvPr>
            <p:cNvGrpSpPr/>
            <p:nvPr/>
          </p:nvGrpSpPr>
          <p:grpSpPr>
            <a:xfrm>
              <a:off x="3018263" y="8381841"/>
              <a:ext cx="4595005" cy="1666157"/>
              <a:chOff x="0" y="0"/>
              <a:chExt cx="1210207" cy="941166"/>
            </a:xfrm>
          </p:grpSpPr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AC3A1561-64F9-2A55-9285-EF1203730036}"/>
                  </a:ext>
                </a:extLst>
              </p:cNvPr>
              <p:cNvSpPr/>
              <p:nvPr/>
            </p:nvSpPr>
            <p:spPr>
              <a:xfrm>
                <a:off x="0" y="0"/>
                <a:ext cx="1210207" cy="941166"/>
              </a:xfrm>
              <a:custGeom>
                <a:avLst/>
                <a:gdLst/>
                <a:ahLst/>
                <a:cxnLst/>
                <a:rect l="l" t="t" r="r" b="b"/>
                <a:pathLst>
                  <a:path w="1210207" h="941166">
                    <a:moveTo>
                      <a:pt x="33697" y="0"/>
                    </a:moveTo>
                    <a:lnTo>
                      <a:pt x="1176510" y="0"/>
                    </a:lnTo>
                    <a:cubicBezTo>
                      <a:pt x="1195120" y="0"/>
                      <a:pt x="1210207" y="15087"/>
                      <a:pt x="1210207" y="33697"/>
                    </a:cubicBezTo>
                    <a:lnTo>
                      <a:pt x="1210207" y="907469"/>
                    </a:lnTo>
                    <a:cubicBezTo>
                      <a:pt x="1210207" y="916406"/>
                      <a:pt x="1206657" y="924977"/>
                      <a:pt x="1200337" y="931297"/>
                    </a:cubicBezTo>
                    <a:cubicBezTo>
                      <a:pt x="1194018" y="937616"/>
                      <a:pt x="1185447" y="941166"/>
                      <a:pt x="1176510" y="941166"/>
                    </a:cubicBezTo>
                    <a:lnTo>
                      <a:pt x="33697" y="941166"/>
                    </a:lnTo>
                    <a:cubicBezTo>
                      <a:pt x="24760" y="941166"/>
                      <a:pt x="16189" y="937616"/>
                      <a:pt x="9870" y="931297"/>
                    </a:cubicBezTo>
                    <a:cubicBezTo>
                      <a:pt x="3550" y="924977"/>
                      <a:pt x="0" y="916406"/>
                      <a:pt x="0" y="907469"/>
                    </a:cubicBezTo>
                    <a:lnTo>
                      <a:pt x="0" y="33697"/>
                    </a:lnTo>
                    <a:cubicBezTo>
                      <a:pt x="0" y="24760"/>
                      <a:pt x="3550" y="16189"/>
                      <a:pt x="9870" y="9870"/>
                    </a:cubicBezTo>
                    <a:cubicBezTo>
                      <a:pt x="16189" y="3550"/>
                      <a:pt x="24760" y="0"/>
                      <a:pt x="33697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8100" cap="sq">
                <a:solidFill>
                  <a:srgbClr val="36363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2D9C7FE2-42E6-BB8A-6E4D-D263F67DC809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10207" cy="9602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24" name="Group 14">
              <a:extLst>
                <a:ext uri="{FF2B5EF4-FFF2-40B4-BE49-F238E27FC236}">
                  <a16:creationId xmlns:a16="http://schemas.microsoft.com/office/drawing/2014/main" id="{46CC2017-54FB-9EE1-523D-44E4DF99A0A3}"/>
                </a:ext>
              </a:extLst>
            </p:cNvPr>
            <p:cNvGrpSpPr/>
            <p:nvPr/>
          </p:nvGrpSpPr>
          <p:grpSpPr>
            <a:xfrm>
              <a:off x="3260269" y="8225473"/>
              <a:ext cx="1047779" cy="524076"/>
              <a:chOff x="0" y="0"/>
              <a:chExt cx="2127600" cy="2282400"/>
            </a:xfrm>
          </p:grpSpPr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1F973E25-C3A8-17EA-1C9F-43814763F075}"/>
                  </a:ext>
                </a:extLst>
              </p:cNvPr>
              <p:cNvSpPr/>
              <p:nvPr/>
            </p:nvSpPr>
            <p:spPr>
              <a:xfrm>
                <a:off x="0" y="0"/>
                <a:ext cx="2136648" cy="2334387"/>
              </a:xfrm>
              <a:custGeom>
                <a:avLst/>
                <a:gdLst/>
                <a:ahLst/>
                <a:cxnLst/>
                <a:rect l="l" t="t" r="r" b="b"/>
                <a:pathLst>
                  <a:path w="2136648" h="2334387">
                    <a:moveTo>
                      <a:pt x="1983994" y="0"/>
                    </a:moveTo>
                    <a:lnTo>
                      <a:pt x="144145" y="0"/>
                    </a:lnTo>
                    <a:cubicBezTo>
                      <a:pt x="64389" y="0"/>
                      <a:pt x="0" y="64262"/>
                      <a:pt x="0" y="143891"/>
                    </a:cubicBezTo>
                    <a:lnTo>
                      <a:pt x="0" y="2334387"/>
                    </a:lnTo>
                    <a:lnTo>
                      <a:pt x="991997" y="1949577"/>
                    </a:lnTo>
                    <a:lnTo>
                      <a:pt x="1983994" y="2334387"/>
                    </a:lnTo>
                    <a:lnTo>
                      <a:pt x="1983994" y="152400"/>
                    </a:lnTo>
                    <a:cubicBezTo>
                      <a:pt x="1983994" y="67945"/>
                      <a:pt x="2052574" y="0"/>
                      <a:pt x="2136648" y="0"/>
                    </a:cubicBezTo>
                    <a:lnTo>
                      <a:pt x="1983994" y="0"/>
                    </a:lnTo>
                    <a:close/>
                  </a:path>
                </a:pathLst>
              </a:custGeom>
              <a:solidFill>
                <a:srgbClr val="363636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A822B3AD-0FE0-26A6-2EA7-2CF53A1E8CB4}"/>
              </a:ext>
            </a:extLst>
          </p:cNvPr>
          <p:cNvSpPr txBox="1"/>
          <p:nvPr/>
        </p:nvSpPr>
        <p:spPr>
          <a:xfrm>
            <a:off x="10062513" y="8982903"/>
            <a:ext cx="4720287" cy="342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b="1" spc="212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Highest Manufacturing Cost</a:t>
            </a:r>
            <a:endParaRPr lang="en-US" sz="2168" b="1" u="none" strike="noStrike" spc="212" dirty="0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61E6C821-71C4-298C-5725-2393D34D9D9F}"/>
              </a:ext>
            </a:extLst>
          </p:cNvPr>
          <p:cNvSpPr/>
          <p:nvPr/>
        </p:nvSpPr>
        <p:spPr>
          <a:xfrm>
            <a:off x="778121" y="368489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963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75C0-BE98-0041-A54A-367314A7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FB4F0BA-7B84-2625-F0A6-20176874B9CB}"/>
              </a:ext>
            </a:extLst>
          </p:cNvPr>
          <p:cNvSpPr txBox="1"/>
          <p:nvPr/>
        </p:nvSpPr>
        <p:spPr>
          <a:xfrm>
            <a:off x="533400" y="419100"/>
            <a:ext cx="1729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6. Generate a report which contains the top 5 customers who received an average high pre_invoice_discount_pct for the fiscal year 2021 and in the Indian market. The final output contains these field: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customer_code, customer, average_discount_percentage.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223D13-F11B-064C-BC5B-D23701CE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49" y="4152900"/>
            <a:ext cx="5410200" cy="335280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22DB2C3-7ECC-8880-91CE-275E3E9C5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38500"/>
            <a:ext cx="10134600" cy="599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4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9D621-746B-58E8-6347-60FDBABD1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BF8FE11-FDAF-EE37-9D0C-FD89C945E495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8A5B1D-B82B-80F4-F230-9C032A6E05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15995"/>
              </p:ext>
            </p:extLst>
          </p:nvPr>
        </p:nvGraphicFramePr>
        <p:xfrm>
          <a:off x="457200" y="1409700"/>
          <a:ext cx="9144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791CBA8-BC50-DDFE-6A97-BF3AD6CCE89E}"/>
              </a:ext>
            </a:extLst>
          </p:cNvPr>
          <p:cNvSpPr txBox="1"/>
          <p:nvPr/>
        </p:nvSpPr>
        <p:spPr>
          <a:xfrm>
            <a:off x="10858500" y="2476500"/>
            <a:ext cx="64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ptos" panose="020B0004020202020204" pitchFamily="34" charset="0"/>
              </a:rPr>
              <a:t>The company giving almost equal discounts to its top 5 customers reflects a consistent and fair pricing strategy aimed at fostering strong relationships.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Aptos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Aptos" panose="020B0004020202020204" pitchFamily="34" charset="0"/>
              </a:rPr>
              <a:t>This approach also ensures competitiveness across both online and offline channels while driving sales volume.</a:t>
            </a:r>
            <a:endParaRPr lang="en-IN" sz="2800" dirty="0">
              <a:latin typeface="Aptos" panose="020B0004020202020204" pitchFamily="34" charset="0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2CA300C-9598-2647-7FA6-D0430C3162BD}"/>
              </a:ext>
            </a:extLst>
          </p:cNvPr>
          <p:cNvSpPr txBox="1"/>
          <p:nvPr/>
        </p:nvSpPr>
        <p:spPr>
          <a:xfrm>
            <a:off x="11315700" y="1079500"/>
            <a:ext cx="2743200" cy="893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  <a:sym typeface="Archivo Black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48196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09498" y="15354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03085" y="3655076"/>
            <a:ext cx="3514188" cy="1498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4800" spc="79" dirty="0"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2605" y="5988067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51055" y="7017787"/>
            <a:ext cx="2743420" cy="8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Company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78851" y="603189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27301" y="7061619"/>
            <a:ext cx="2743420" cy="8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Business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55097" y="5988067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51383" y="83027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9833" y="9332479"/>
            <a:ext cx="2743420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89188" y="83027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37637" y="9332479"/>
            <a:ext cx="2743420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55097" y="8302759"/>
            <a:ext cx="1840320" cy="982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47050" y="9351529"/>
            <a:ext cx="2743420" cy="428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Insights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14BD3C96-6F19-9D7D-3A13-A30501E1ACD1}"/>
              </a:ext>
            </a:extLst>
          </p:cNvPr>
          <p:cNvSpPr txBox="1"/>
          <p:nvPr/>
        </p:nvSpPr>
        <p:spPr>
          <a:xfrm>
            <a:off x="10782409" y="7017787"/>
            <a:ext cx="2743420" cy="8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Problem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21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0B5D-C85C-8AD7-D706-4BB83357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F6401E-1AC2-60CD-D429-D9F47351681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EBA2CC-FC50-0A7C-B68B-1A5C2E5416CF}"/>
              </a:ext>
            </a:extLst>
          </p:cNvPr>
          <p:cNvSpPr txBox="1"/>
          <p:nvPr/>
        </p:nvSpPr>
        <p:spPr>
          <a:xfrm>
            <a:off x="533400" y="419100"/>
            <a:ext cx="1729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7. Get the complete report of the Gross sales amount for the customer “Atliq Exclusive” for each month. This analysis helps to get an idea of low and high-performing months and take strategic decisions. The final report contains these columns: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Month, Year, Gross sales Amount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9CED91C-812F-ED25-D278-3B0CEE62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51216"/>
            <a:ext cx="8229600" cy="6859484"/>
          </a:xfrm>
          <a:prstGeom prst="rect">
            <a:avLst/>
          </a:prstGeom>
        </p:spPr>
      </p:pic>
      <p:pic>
        <p:nvPicPr>
          <p:cNvPr id="6" name="Picture 5" descr="A screenshot of a data table&#10;&#10;Description automatically generated">
            <a:extLst>
              <a:ext uri="{FF2B5EF4-FFF2-40B4-BE49-F238E27FC236}">
                <a16:creationId xmlns:a16="http://schemas.microsoft.com/office/drawing/2014/main" id="{2B61D271-6427-B26B-5E03-424D6CEE3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551216"/>
            <a:ext cx="4724400" cy="68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97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BC04-0DF8-9F9E-1D98-E236802C5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E1E889-A2D1-E8C9-47D0-FB122CF4FB82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>
                <a:extLst>
                  <a:ext uri="{FF2B5EF4-FFF2-40B4-BE49-F238E27FC236}">
                    <a16:creationId xmlns:a16="http://schemas.microsoft.com/office/drawing/2014/main" id="{18C05D3F-A1AE-F2A5-E827-7D9CFB5AC9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088544"/>
                  </p:ext>
                </p:extLst>
              </p:nvPr>
            </p:nvGraphicFramePr>
            <p:xfrm>
              <a:off x="533400" y="342900"/>
              <a:ext cx="17221200" cy="96012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>
                <a:extLst>
                  <a:ext uri="{FF2B5EF4-FFF2-40B4-BE49-F238E27FC236}">
                    <a16:creationId xmlns:a16="http://schemas.microsoft.com/office/drawing/2014/main" id="{18C05D3F-A1AE-F2A5-E827-7D9CFB5AC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" y="342900"/>
                <a:ext cx="17221200" cy="96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373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37436-5F79-6C59-F7AA-45A2679A8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08717A-05E3-A9E5-5C18-FDA5105AEFDC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5C77DE-2A89-6F28-42FA-BB57E3553275}"/>
              </a:ext>
            </a:extLst>
          </p:cNvPr>
          <p:cNvSpPr txBox="1"/>
          <p:nvPr/>
        </p:nvSpPr>
        <p:spPr>
          <a:xfrm>
            <a:off x="533400" y="419100"/>
            <a:ext cx="1729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8. In which quarter of 2020, got the maximum total_sold_quantity? The final output contains these fields sorted by the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total_sold_quantity, Quarter, total_sold_quantity.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EBCB128-A745-87F0-A278-A0CFA786B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924300"/>
            <a:ext cx="4648200" cy="3048000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4DBC774-0DC9-A034-5270-347E609E7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652706"/>
            <a:ext cx="8763000" cy="61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36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E5A15-3C30-6867-3B90-E5656E27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B463D2-4BA2-351F-3BF6-8B82C5CACAFF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50EC76-5541-F2E4-4777-63E9379A5C9F}"/>
              </a:ext>
            </a:extLst>
          </p:cNvPr>
          <p:cNvSpPr txBox="1"/>
          <p:nvPr/>
        </p:nvSpPr>
        <p:spPr>
          <a:xfrm>
            <a:off x="533400" y="419100"/>
            <a:ext cx="1729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8. In which quarter of 2020, got the maximum total_sold_quantity? The final output contains these fields sorted by the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total_sold_quantity, Quarter, total_sold_quantity.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98FE0F37-F2F0-1C8D-12A3-A345B08A48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1583479"/>
                  </p:ext>
                </p:extLst>
              </p:nvPr>
            </p:nvGraphicFramePr>
            <p:xfrm>
              <a:off x="723900" y="2428875"/>
              <a:ext cx="16916400" cy="78581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98FE0F37-F2F0-1C8D-12A3-A345B08A48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900" y="2428875"/>
                <a:ext cx="16916400" cy="7858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85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8D78D-A9C8-9808-EB08-0D94F897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EECD89-43F2-3A35-2FB9-D95ED4CC57F4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AD2F52-E100-DAFF-BF60-2BAD690D946F}"/>
              </a:ext>
            </a:extLst>
          </p:cNvPr>
          <p:cNvSpPr txBox="1"/>
          <p:nvPr/>
        </p:nvSpPr>
        <p:spPr>
          <a:xfrm>
            <a:off x="533400" y="419100"/>
            <a:ext cx="1729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9. Which channel helped to bring more gross sales in the fiscal year 2021and the percentage of contribution? The final output contains these fields: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channel, gross_sales_mln, percentage.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C02ADC-CE51-B593-445D-EFFC87AF0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4838700"/>
            <a:ext cx="5105400" cy="2362306"/>
          </a:xfrm>
          <a:prstGeom prst="rect">
            <a:avLst/>
          </a:prstGeom>
        </p:spPr>
      </p:pic>
      <p:pic>
        <p:nvPicPr>
          <p:cNvPr id="6" name="Picture 5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4FB2A24A-08D1-BD11-1ED4-735E0BB83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1700"/>
            <a:ext cx="11125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51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215B-71A9-AD64-A2E5-35096F6E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AF6B30-BDD1-4195-2D0B-7A5BF81A2A8E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E257E639-1AA6-F094-8311-8F321596D223}"/>
              </a:ext>
            </a:extLst>
          </p:cNvPr>
          <p:cNvSpPr txBox="1"/>
          <p:nvPr/>
        </p:nvSpPr>
        <p:spPr>
          <a:xfrm>
            <a:off x="7720465" y="2583258"/>
            <a:ext cx="3780505" cy="193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11.30%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AD58349A-74F7-4C6B-0CEE-2B2630301A6D}"/>
              </a:ext>
            </a:extLst>
          </p:cNvPr>
          <p:cNvSpPr txBox="1"/>
          <p:nvPr/>
        </p:nvSpPr>
        <p:spPr>
          <a:xfrm>
            <a:off x="12498842" y="633558"/>
            <a:ext cx="4224454" cy="1958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73.23%</a:t>
            </a:r>
          </a:p>
        </p:txBody>
      </p:sp>
      <p:grpSp>
        <p:nvGrpSpPr>
          <p:cNvPr id="7" name="Group 22">
            <a:extLst>
              <a:ext uri="{FF2B5EF4-FFF2-40B4-BE49-F238E27FC236}">
                <a16:creationId xmlns:a16="http://schemas.microsoft.com/office/drawing/2014/main" id="{E341DB69-2AE2-42D3-6D27-5420BF9B50CB}"/>
              </a:ext>
            </a:extLst>
          </p:cNvPr>
          <p:cNvGrpSpPr/>
          <p:nvPr/>
        </p:nvGrpSpPr>
        <p:grpSpPr>
          <a:xfrm>
            <a:off x="1911405" y="4854005"/>
            <a:ext cx="3276600" cy="1930208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17E66409-C33B-2349-36F8-32C5F76B5AE6}"/>
                </a:ext>
              </a:extLst>
            </p:cNvPr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CA551486-655B-625C-B1D6-9C7861D186C8}"/>
                </a:ext>
              </a:extLst>
            </p:cNvPr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EDE749-E2DC-F6CC-AFFB-7DA51BEBBB3A}"/>
              </a:ext>
            </a:extLst>
          </p:cNvPr>
          <p:cNvSpPr txBox="1"/>
          <p:nvPr/>
        </p:nvSpPr>
        <p:spPr>
          <a:xfrm>
            <a:off x="2597204" y="5989689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Direct</a:t>
            </a: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F1FEF594-674B-5999-8D7B-50117ACDFF3A}"/>
              </a:ext>
            </a:extLst>
          </p:cNvPr>
          <p:cNvGrpSpPr/>
          <p:nvPr/>
        </p:nvGrpSpPr>
        <p:grpSpPr>
          <a:xfrm>
            <a:off x="7843731" y="5386233"/>
            <a:ext cx="3276600" cy="1413148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4A2D6FB5-BBC1-20B2-5D2B-B224A69548F2}"/>
                </a:ext>
              </a:extLst>
            </p:cNvPr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05513BB-874D-739F-9796-4AF54802D9EB}"/>
                </a:ext>
              </a:extLst>
            </p:cNvPr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83D995-A0D7-9A7B-D7B5-4545CE772AAE}"/>
              </a:ext>
            </a:extLst>
          </p:cNvPr>
          <p:cNvSpPr txBox="1"/>
          <p:nvPr/>
        </p:nvSpPr>
        <p:spPr>
          <a:xfrm>
            <a:off x="8234832" y="5693140"/>
            <a:ext cx="2494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Distributor</a:t>
            </a: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14A05664-0193-3762-D021-396C37C9CF60}"/>
              </a:ext>
            </a:extLst>
          </p:cNvPr>
          <p:cNvGrpSpPr/>
          <p:nvPr/>
        </p:nvGrpSpPr>
        <p:grpSpPr>
          <a:xfrm>
            <a:off x="12848005" y="2875648"/>
            <a:ext cx="3276600" cy="3956714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6A2DDACE-ADDA-A467-5274-E1AD2484F409}"/>
                </a:ext>
              </a:extLst>
            </p:cNvPr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C7D4D6CD-5CB6-5FD6-2A40-0CCA909A81E9}"/>
                </a:ext>
              </a:extLst>
            </p:cNvPr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466F27-EB98-D20E-FAA8-776C28E384D5}"/>
              </a:ext>
            </a:extLst>
          </p:cNvPr>
          <p:cNvSpPr txBox="1"/>
          <p:nvPr/>
        </p:nvSpPr>
        <p:spPr>
          <a:xfrm>
            <a:off x="13689922" y="5930451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Retailer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8A262F9B-8DD0-9A65-F82C-089EC958FA32}"/>
              </a:ext>
            </a:extLst>
          </p:cNvPr>
          <p:cNvSpPr txBox="1"/>
          <p:nvPr/>
        </p:nvSpPr>
        <p:spPr>
          <a:xfrm>
            <a:off x="1697551" y="2526535"/>
            <a:ext cx="3780505" cy="193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15.47%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913ABC-3E61-0ED9-AA31-422EAB3A0924}"/>
              </a:ext>
            </a:extLst>
          </p:cNvPr>
          <p:cNvSpPr txBox="1"/>
          <p:nvPr/>
        </p:nvSpPr>
        <p:spPr>
          <a:xfrm>
            <a:off x="7113627" y="7962900"/>
            <a:ext cx="286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592891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A419C-7364-33EF-AB53-0177F93F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23B4DB-485A-AD3C-E5FE-CF07BF58F0C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7D6252-BF55-1C5A-51BB-25F3801F82AD}"/>
              </a:ext>
            </a:extLst>
          </p:cNvPr>
          <p:cNvSpPr txBox="1"/>
          <p:nvPr/>
        </p:nvSpPr>
        <p:spPr>
          <a:xfrm>
            <a:off x="533400" y="419100"/>
            <a:ext cx="1729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10. Get the Top 3 products in each division that have a high total_sold_quantity in the fiscal_year 2021? The final output contains these fields: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division product_code, product, total_sold_quantity, rank_order.</a:t>
            </a:r>
          </a:p>
        </p:txBody>
      </p:sp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3FDC532E-181F-A6FB-80E8-D8F7EE411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46612"/>
            <a:ext cx="10181064" cy="611168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512F555-20F5-81C7-11E2-01E062F3C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132" y="3543300"/>
            <a:ext cx="6400800" cy="36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94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7627373" y="-2288963"/>
            <a:ext cx="303325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8371664"/>
            <a:ext cx="18270100" cy="5331372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74" b="-3157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4145983" y="4180156"/>
            <a:ext cx="9996034" cy="1733842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534166" y="3875024"/>
            <a:ext cx="157787" cy="156369"/>
            <a:chOff x="0" y="0"/>
            <a:chExt cx="320400" cy="3175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387989" y="4023786"/>
            <a:ext cx="1047779" cy="1124013"/>
            <a:chOff x="0" y="0"/>
            <a:chExt cx="2127600" cy="228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718394" y="5076398"/>
            <a:ext cx="7914388" cy="507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8800" b="1" u="none" strike="noStrike" spc="212" dirty="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B6C8EC-F689-23DE-7B74-8FDA7C2BFB73}"/>
              </a:ext>
            </a:extLst>
          </p:cNvPr>
          <p:cNvSpPr txBox="1"/>
          <p:nvPr/>
        </p:nvSpPr>
        <p:spPr>
          <a:xfrm>
            <a:off x="13868400" y="7562772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linkClick r:id="rId4"/>
              </a:rPr>
              <a:t>LinkedIn</a:t>
            </a:r>
            <a:endParaRPr lang="en-IN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259" y="4401034"/>
            <a:ext cx="815614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dirty="0">
                <a:latin typeface="Aptos" panose="020B0004020202020204" pitchFamily="34" charset="0"/>
                <a:cs typeface="Segoe UI" panose="020B0502040204020203" pitchFamily="34" charset="0"/>
              </a:rPr>
              <a:t>AtliQ Hardware is a global supplier specializing in computers and their peripherals. The company is committed to providing high-quality hardware solutions that enhance productivity and user experience</a:t>
            </a:r>
            <a:endParaRPr lang="en-US" sz="3600" spc="216" dirty="0">
              <a:latin typeface="Aptos" panose="020B0004020202020204" pitchFamily="34" charset="0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u="none" strike="noStrike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 US</a:t>
            </a:r>
          </a:p>
        </p:txBody>
      </p:sp>
      <p:pic>
        <p:nvPicPr>
          <p:cNvPr id="22" name="Picture 21" descr="A black and white circle with a computer&#10;&#10;Description automatically generated">
            <a:extLst>
              <a:ext uri="{FF2B5EF4-FFF2-40B4-BE49-F238E27FC236}">
                <a16:creationId xmlns:a16="http://schemas.microsoft.com/office/drawing/2014/main" id="{57268A53-DD42-777E-2963-1F74B0F3F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01034"/>
            <a:ext cx="2437882" cy="245456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0E880B2F-15EC-277D-80EB-1DBC64FFE9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799928"/>
                  </p:ext>
                </p:extLst>
              </p:nvPr>
            </p:nvGraphicFramePr>
            <p:xfrm>
              <a:off x="1242504" y="6926419"/>
              <a:ext cx="1941245" cy="202164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41245" cy="2021645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2808417" ay="6472" az="69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1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0E880B2F-15EC-277D-80EB-1DBC64FFE9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2504" y="6926419"/>
                <a:ext cx="1941245" cy="202164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map of the world&#10;&#10;Description automatically generated">
            <a:extLst>
              <a:ext uri="{FF2B5EF4-FFF2-40B4-BE49-F238E27FC236}">
                <a16:creationId xmlns:a16="http://schemas.microsoft.com/office/drawing/2014/main" id="{C669AC90-F6C5-0B0E-8780-BE7FAE5EA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2230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95786" y="5690717"/>
            <a:ext cx="3189627" cy="3221223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53292" y="5662405"/>
            <a:ext cx="3189627" cy="3249535"/>
            <a:chOff x="0" y="-19050"/>
            <a:chExt cx="840066" cy="21865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62400" y="2343287"/>
            <a:ext cx="8616655" cy="1250438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custGeom>
              <a:avLst/>
              <a:gdLst/>
              <a:ahLst/>
              <a:cxnLst/>
              <a:rect l="l" t="t" r="r" b="b"/>
              <a:pathLst>
                <a:path w="2269407" h="831043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195786" y="2513523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u="none" strike="noStrike" spc="173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Platform Presence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69194" y="6109284"/>
            <a:ext cx="262942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800" b="1" spc="30" dirty="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Brick &amp; Mortar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3973" y="6054200"/>
            <a:ext cx="262942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  <a:spcBef>
                <a:spcPct val="0"/>
              </a:spcBef>
            </a:pPr>
            <a:r>
              <a:rPr lang="en-US" sz="2800" b="1" spc="30" dirty="0">
                <a:solidFill>
                  <a:srgbClr val="040506"/>
                </a:solidFill>
                <a:latin typeface="Montserrat Classic"/>
                <a:sym typeface="Montserrat Classic"/>
              </a:rPr>
              <a:t>E- commerce</a:t>
            </a:r>
          </a:p>
        </p:txBody>
      </p:sp>
      <p:pic>
        <p:nvPicPr>
          <p:cNvPr id="26" name="Picture 25" descr="A large building with many floors&#10;&#10;Description automatically generated">
            <a:extLst>
              <a:ext uri="{FF2B5EF4-FFF2-40B4-BE49-F238E27FC236}">
                <a16:creationId xmlns:a16="http://schemas.microsoft.com/office/drawing/2014/main" id="{DC8DD155-78A1-134B-8557-895A052F0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49" y="6976779"/>
            <a:ext cx="2857500" cy="1600200"/>
          </a:xfrm>
          <a:prstGeom prst="rect">
            <a:avLst/>
          </a:prstGeom>
        </p:spPr>
      </p:pic>
      <p:pic>
        <p:nvPicPr>
          <p:cNvPr id="30" name="Picture 29" descr="A shopping cart on a phone&#10;&#10;Description automatically generated">
            <a:extLst>
              <a:ext uri="{FF2B5EF4-FFF2-40B4-BE49-F238E27FC236}">
                <a16:creationId xmlns:a16="http://schemas.microsoft.com/office/drawing/2014/main" id="{B371FB0D-0BE0-79A4-050B-2EAF68A20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34" y="6802403"/>
            <a:ext cx="2934766" cy="1774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819401" y="1028700"/>
            <a:ext cx="13258800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18584" y="3496008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118584" y="5701354"/>
            <a:ext cx="3086100" cy="901065"/>
            <a:chOff x="0" y="73846"/>
            <a:chExt cx="812800" cy="237317"/>
          </a:xfrm>
        </p:grpSpPr>
        <p:sp>
          <p:nvSpPr>
            <p:cNvPr id="10" name="Freeform 10"/>
            <p:cNvSpPr/>
            <p:nvPr/>
          </p:nvSpPr>
          <p:spPr>
            <a:xfrm>
              <a:off x="0" y="73846"/>
              <a:ext cx="812800" cy="237317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9138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Retailer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23408" y="3496008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98132" y="5696494"/>
            <a:ext cx="3111376" cy="905924"/>
            <a:chOff x="-6657" y="72566"/>
            <a:chExt cx="819457" cy="238597"/>
          </a:xfrm>
        </p:grpSpPr>
        <p:sp>
          <p:nvSpPr>
            <p:cNvPr id="16" name="Freeform 16"/>
            <p:cNvSpPr/>
            <p:nvPr/>
          </p:nvSpPr>
          <p:spPr>
            <a:xfrm>
              <a:off x="-6657" y="72566"/>
              <a:ext cx="812800" cy="238597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3486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Direct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23832" y="3496008"/>
            <a:ext cx="3086100" cy="4784036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78395" y="5703486"/>
            <a:ext cx="3106262" cy="850436"/>
            <a:chOff x="415403" y="46070"/>
            <a:chExt cx="818110" cy="223983"/>
          </a:xfrm>
        </p:grpSpPr>
        <p:sp>
          <p:nvSpPr>
            <p:cNvPr id="22" name="Freeform 22"/>
            <p:cNvSpPr/>
            <p:nvPr/>
          </p:nvSpPr>
          <p:spPr>
            <a:xfrm>
              <a:off x="420713" y="46070"/>
              <a:ext cx="812800" cy="223983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15403" y="69061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Distributor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Distribution Channel</a:t>
            </a:r>
          </a:p>
        </p:txBody>
      </p:sp>
      <p:pic>
        <p:nvPicPr>
          <p:cNvPr id="39" name="Picture 38" descr="A sign on a wall&#10;&#10;Description automatically generated">
            <a:extLst>
              <a:ext uri="{FF2B5EF4-FFF2-40B4-BE49-F238E27FC236}">
                <a16:creationId xmlns:a16="http://schemas.microsoft.com/office/drawing/2014/main" id="{D9E08152-41B4-F834-FCB1-C2758286A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11" y="3588014"/>
            <a:ext cx="1576614" cy="1135084"/>
          </a:xfrm>
          <a:prstGeom prst="rect">
            <a:avLst/>
          </a:prstGeom>
        </p:spPr>
      </p:pic>
      <p:pic>
        <p:nvPicPr>
          <p:cNvPr id="40" name="Picture 39" descr="A yellow container with a blue text&#10;&#10;Description automatically generated">
            <a:extLst>
              <a:ext uri="{FF2B5EF4-FFF2-40B4-BE49-F238E27FC236}">
                <a16:creationId xmlns:a16="http://schemas.microsoft.com/office/drawing/2014/main" id="{8FDFEB38-EB1A-0C55-8DE2-1B6CD93CC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86" y="4729169"/>
            <a:ext cx="1571038" cy="967325"/>
          </a:xfrm>
          <a:prstGeom prst="rect">
            <a:avLst/>
          </a:prstGeom>
        </p:spPr>
      </p:pic>
      <p:pic>
        <p:nvPicPr>
          <p:cNvPr id="41" name="Picture 40" descr="A close-up of a logo&#10;&#10;Description automatically generated">
            <a:extLst>
              <a:ext uri="{FF2B5EF4-FFF2-40B4-BE49-F238E27FC236}">
                <a16:creationId xmlns:a16="http://schemas.microsoft.com/office/drawing/2014/main" id="{ED420476-6D50-A1BD-152F-12D95F3B0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952" y="3556590"/>
            <a:ext cx="1426732" cy="1135084"/>
          </a:xfrm>
          <a:prstGeom prst="rect">
            <a:avLst/>
          </a:prstGeom>
        </p:spPr>
      </p:pic>
      <p:pic>
        <p:nvPicPr>
          <p:cNvPr id="43" name="Picture 42" descr="A sign on a building&#10;&#10;Description automatically generated">
            <a:extLst>
              <a:ext uri="{FF2B5EF4-FFF2-40B4-BE49-F238E27FC236}">
                <a16:creationId xmlns:a16="http://schemas.microsoft.com/office/drawing/2014/main" id="{3332FF58-8D97-7260-8F30-9AC8C85E71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26" y="4723098"/>
            <a:ext cx="1426732" cy="97339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D0685D8-7646-42C5-97F7-9B7F546C268D}"/>
              </a:ext>
            </a:extLst>
          </p:cNvPr>
          <p:cNvGrpSpPr/>
          <p:nvPr/>
        </p:nvGrpSpPr>
        <p:grpSpPr>
          <a:xfrm>
            <a:off x="7519008" y="3503428"/>
            <a:ext cx="2446948" cy="1115804"/>
            <a:chOff x="8915400" y="5028117"/>
            <a:chExt cx="2133600" cy="1867983"/>
          </a:xfrm>
        </p:grpSpPr>
        <p:pic>
          <p:nvPicPr>
            <p:cNvPr id="45" name="Picture 44" descr="A logo on a black background&#10;&#10;Description automatically generated">
              <a:extLst>
                <a:ext uri="{FF2B5EF4-FFF2-40B4-BE49-F238E27FC236}">
                  <a16:creationId xmlns:a16="http://schemas.microsoft.com/office/drawing/2014/main" id="{1F26425F-FE12-B5FD-CB2E-C1CEB0DFE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00" y="5028117"/>
              <a:ext cx="2133600" cy="137160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5C3FBB-8E43-2673-2D9A-C695FFE38C43}"/>
                </a:ext>
              </a:extLst>
            </p:cNvPr>
            <p:cNvSpPr/>
            <p:nvPr/>
          </p:nvSpPr>
          <p:spPr>
            <a:xfrm>
              <a:off x="8924693" y="6389495"/>
              <a:ext cx="2124307" cy="5066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e Store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6C7BB6-9716-7093-976A-C489D611B86E}"/>
              </a:ext>
            </a:extLst>
          </p:cNvPr>
          <p:cNvGrpSpPr/>
          <p:nvPr/>
        </p:nvGrpSpPr>
        <p:grpSpPr>
          <a:xfrm>
            <a:off x="8128022" y="4644858"/>
            <a:ext cx="2481486" cy="1015471"/>
            <a:chOff x="8924693" y="7218214"/>
            <a:chExt cx="2133600" cy="1750575"/>
          </a:xfrm>
        </p:grpSpPr>
        <p:pic>
          <p:nvPicPr>
            <p:cNvPr id="48" name="Picture 47" descr="A logo on a black background&#10;&#10;Description automatically generated">
              <a:extLst>
                <a:ext uri="{FF2B5EF4-FFF2-40B4-BE49-F238E27FC236}">
                  <a16:creationId xmlns:a16="http://schemas.microsoft.com/office/drawing/2014/main" id="{892FA095-9867-CE77-0AC2-679A18BA0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4693" y="7218214"/>
              <a:ext cx="2133600" cy="13716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ADD6C8-0CCD-C1A1-208D-66D8ABF2675D}"/>
                </a:ext>
              </a:extLst>
            </p:cNvPr>
            <p:cNvSpPr/>
            <p:nvPr/>
          </p:nvSpPr>
          <p:spPr>
            <a:xfrm>
              <a:off x="8924693" y="8579592"/>
              <a:ext cx="2124308" cy="38919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exclusive</a:t>
              </a:r>
            </a:p>
          </p:txBody>
        </p:sp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E790049-69DD-71A8-F168-BB03244F1CDD}"/>
              </a:ext>
            </a:extLst>
          </p:cNvPr>
          <p:cNvSpPr/>
          <p:nvPr/>
        </p:nvSpPr>
        <p:spPr>
          <a:xfrm>
            <a:off x="11364697" y="4106382"/>
            <a:ext cx="2209800" cy="91440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Neptune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sz="3200"/>
          </a:p>
        </p:txBody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300775" y="3226536"/>
            <a:ext cx="6331281" cy="2382518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87765" y="1228390"/>
            <a:ext cx="7238899" cy="83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u="none" strike="noStrike" spc="173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43451" y="3268040"/>
            <a:ext cx="499240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AtliQ Hardware is struggling to quickly address specific business questions due to the limitations of its current reporting tool.</a:t>
            </a:r>
            <a:endParaRPr lang="en-US" sz="2800" dirty="0">
              <a:solidFill>
                <a:schemeClr val="bg1"/>
              </a:solidFill>
              <a:latin typeface="Aptos" panose="020B0004020202020204" pitchFamily="34" charset="0"/>
              <a:sym typeface="Montserrat Ligh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191171" y="5150512"/>
            <a:ext cx="6331281" cy="2382517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39661" y="5514503"/>
            <a:ext cx="498279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This delays timely, data-driven decisions in areas like sales, finance, and inventory. </a:t>
            </a:r>
            <a:endParaRPr lang="en-US" sz="2800" dirty="0">
              <a:solidFill>
                <a:schemeClr val="bg1"/>
              </a:solidFill>
              <a:latin typeface="Aptos" panose="020B0004020202020204" pitchFamily="34" charset="0"/>
              <a:sym typeface="Montserrat Light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300775" y="7453216"/>
            <a:ext cx="6331281" cy="2338483"/>
            <a:chOff x="0" y="0"/>
            <a:chExt cx="2161091" cy="533778"/>
          </a:xfrm>
          <a:solidFill>
            <a:schemeClr val="bg1">
              <a:lumMod val="50000"/>
            </a:schemeClr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35860" y="7211926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43451" y="7493982"/>
            <a:ext cx="4950833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The data analyst team has received 10 ad-hoc requests for SQL-based analyses to provide timely insights for critical business decisions.</a:t>
            </a:r>
          </a:p>
        </p:txBody>
      </p:sp>
      <p:sp>
        <p:nvSpPr>
          <p:cNvPr id="29" name="Freeform 29"/>
          <p:cNvSpPr/>
          <p:nvPr/>
        </p:nvSpPr>
        <p:spPr>
          <a:xfrm>
            <a:off x="8312757" y="7619182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6654988" y="5657282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8236212" y="3491892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2000" y="4167202"/>
            <a:ext cx="8273901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Aptos" panose="020B0004020202020204" pitchFamily="34" charset="0"/>
              </a:rPr>
              <a:t>Conduct SQL-based ad-hoc analyses to generate quick, actionable insights that address specific business questions and challenges. </a:t>
            </a:r>
          </a:p>
          <a:p>
            <a:pPr marL="457200" lvl="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200" dirty="0">
              <a:latin typeface="Aptos" panose="020B0004020202020204" pitchFamily="34" charset="0"/>
            </a:endParaRPr>
          </a:p>
          <a:p>
            <a:pPr marL="457200" lvl="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latin typeface="Aptos" panose="020B0004020202020204" pitchFamily="34" charset="0"/>
              </a:rPr>
              <a:t>These analyses will support data-driven decisions across key areas, including sales, finance, marketing, and supply chain, ultimately enhancing overall business performance and strategy.</a:t>
            </a:r>
            <a:endParaRPr lang="en-US" sz="2800" spc="197" dirty="0">
              <a:solidFill>
                <a:srgbClr val="231F20"/>
              </a:solidFill>
              <a:latin typeface="Aptos" panose="020B0004020202020204" pitchFamily="34" charset="0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21"/>
          <p:cNvSpPr/>
          <p:nvPr/>
        </p:nvSpPr>
        <p:spPr>
          <a:xfrm>
            <a:off x="11293637" y="5876754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5715000" y="342900"/>
            <a:ext cx="601576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Database</a:t>
            </a:r>
          </a:p>
        </p:txBody>
      </p:sp>
      <p:pic>
        <p:nvPicPr>
          <p:cNvPr id="51" name="Picture 50" descr="A screenshot of a computer&#10;&#10;Description automatically generated">
            <a:extLst>
              <a:ext uri="{FF2B5EF4-FFF2-40B4-BE49-F238E27FC236}">
                <a16:creationId xmlns:a16="http://schemas.microsoft.com/office/drawing/2014/main" id="{1343F220-B298-4BB6-F79E-BFF6AB00C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84192"/>
            <a:ext cx="16154399" cy="81313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F67AF2-1784-EEC4-6B6D-1C12BC5A6D03}"/>
              </a:ext>
            </a:extLst>
          </p:cNvPr>
          <p:cNvSpPr txBox="1"/>
          <p:nvPr/>
        </p:nvSpPr>
        <p:spPr>
          <a:xfrm>
            <a:off x="838200" y="723900"/>
            <a:ext cx="1607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tos" panose="020B0004020202020204" pitchFamily="34" charset="0"/>
              </a:rPr>
              <a:t>1. Provide the list of markets in which customer "Atliq Exclusive" operates its business in the APAC region.</a:t>
            </a:r>
            <a:endParaRPr lang="en-IN" sz="3200" dirty="0">
              <a:latin typeface="Aptos" panose="020B00040202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C788B33-4DF3-5B7A-4195-D5C9D2ED5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57" y="3147493"/>
            <a:ext cx="2638486" cy="3901005"/>
          </a:xfrm>
          <a:prstGeom prst="rect">
            <a:avLst/>
          </a:prstGeom>
        </p:spPr>
      </p:pic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0CDB5D2-5621-A89C-F8FE-FE31F8B7F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7493"/>
            <a:ext cx="6477000" cy="3901005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8F2A437A-863D-72AE-EACF-A60BA1F48B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2257212"/>
                  </p:ext>
                </p:extLst>
              </p:nvPr>
            </p:nvGraphicFramePr>
            <p:xfrm>
              <a:off x="10744201" y="2383370"/>
              <a:ext cx="7512204" cy="657013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8F2A437A-863D-72AE-EACF-A60BA1F48B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4201" y="2383370"/>
                <a:ext cx="7512204" cy="657013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2ABEF61A-90AB-42CB-9C7F-AD8DB673712E}">
  <we:reference id="wa200003233" version="2.0.0.3" store="en-IN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71SwW7bMAz9FUPnYJDrerFzXNDbNgTL0MuQAyMzmVpZ0iS5ixvk30dKGZoBPc8HW358IN971FkMOnoD81cYUazEJ+eeRwjPVS0WwhYMoeuk6pZ3TdvCvhnupeqp6nzSzkaxOosE4YjpUccJDDci8IeQzbJvalju5dD1tfrYtQ2I3UKAMRs4MucAJuJCeAzRWTD6FUsLKqUw4WUh8OSNC8CDtgkS8rAXotM/Cas/NKQDVNIvuEWVCtrIduhU3991teywlfV9K4kWCyHrfZfCrfP4tbMJtKUxjL1rg/CDNulK2c8PJx/IMyUxe45sTVqPLmgFRmQXAWMRfRZrZ6Yxnx7+wbduCgq/4SGXbNJppk68DEyVO1SQjP5V4UmZKZLhCjwqcaGQNsFRhDfsjP50v9cBSccgVvKyIyRqezTXiN/cfi+K4XUK+AU8L3b/RFmxs8vfdGnE001+V3tztvxf/LD+603ldqMbMJdPeqRrQwR+bqWLEelO8sFNKXpQuAGLWbAv/TVmHi0H7MAp5XPg72dNqy0hPYKZeFS+q2XOjl9/AO2Jj1c5AwAA&quot;"/>
    <we:property name="creatorSessionId" value="&quot;286931c7-aeed-42b4-a5f0-9f5fd19cd34b&quot;"/>
    <we:property name="creatorTenantId" value="&quot;c6e549b3-5f45-4032-aae9-d4244dc5b2c4&quot;"/>
    <we:property name="creatorUserId" value="&quot;10032003A81CE61D&quot;"/>
    <we:property name="datasetId" value="&quot;8da57901-bd40-4d8f-bbc8-245805f71645&quot;"/>
    <we:property name="embedUrl" value="&quot;/reportEmbed?reportId=e6073681-04fa-43da-ba18-cce9ad98bb92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71Sy07DMBD8lcjnCiWEQtobVD1BH6KIC6rQ1tkWg2sb2ylNq/w7ayeIInHgRC6xx6PZmbGPrBTOSKinsEU2ZDdav23BviUZ6zHVYbPZ7eT6/vZ5ej0ZE6yNF1o5NjwyD3aD/lG4CmRQIPBp2WMg5Rw2YbcG6bDHDFqnFUhxwJZMR95W2PQY7o3UFoLkwoPHILsjOu1pdnaW00TgXuxwgdy3aJ72y4IPBudFlhbYT7OLfko01xKis18pQTqOH2nlQSgaE7A0vxrkGVyt0rIYZPyy6OcQ8LWQvqOs6vHeWEpHmWsTWhmR1422goNkMYVF15o+spGW1Tauxj/wha4sx3tcxyPlha9JKfSNPtHrBLwU7wnuuawcBU7AIGcNlTS3mio8YUf0RX+MLJKPkg3TZkmIE2oju4q/0z60juFQWZyACVe4eqWuQrLmq10a8XrSXxevjpH/Jc+yid+pObZFel9hoSvvDHCcg8JoybQKAiOP6gdVhh7i2ob/naDLa2t4BFmFBsKTY3EGFSNWEv/I78x9Ag+qQ+ctAwAA&quot;"/>
    <we:property name="isFiltersActionButtonVisible" value="true"/>
    <we:property name="isVisualContainerHeaderHidden" value="false"/>
    <we:property name="pageDisplayName" value="&quot;Page 2&quot;"/>
    <we:property name="pageName" value="&quot;305d8c9928108e501450&quot;"/>
    <we:property name="reportEmbeddedTime" value="&quot;2024-10-20T11:40:45.877Z&quot;"/>
    <we:property name="reportName" value="&quot;AH advance&quot;"/>
    <we:property name="reportState" value="&quot;CONNECTED&quot;"/>
    <we:property name="reportUrl" value="&quot;/groups/me/reports/e6073681-04fa-43da-ba18-cce9ad98bb92/305d8c9928108e501450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74C0D27-FB7B-4E29-AD96-0A026F4C966D}">
  <we:reference id="wa200003233" version="2.0.0.3" store="en-IN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ABD7FF&quot;"/>
    <we:property name="bookmark" value="&quot;H4sIAAAAAAAAA+1V32+bMBD+V5CfowlGQrK+dbTbHropWqZI0xRVF3Mhbo3NbJOFRfnfdzbQpmqmvfSt4wHw/fB993EfPrBC2FpC+wUqZBfsvdb3FZj7KGEjpjrbuiiKOJ5OOY8nSDeepBPy6toJrSy7ODAHpkS3FLYB6Tci44/ViIGUcyj9agPS4ojVaKxWIMVv7ILJ5UyDxxHDfS21Ab/lwoFDv+2OwmlNEJI3KVUE7sQOF8hdZx1zvknSKZ8l7+KkiGfjeOph2y4gIDsb4rcO5XOtHAhFZbxtkr2FWRanWcbX42SSxbM0wNgI6fqQdXu9rw11Rz23tSfnstiB4liw0IJB2yE+sMuyNFiC65fXT5y5lk11xr7QjeH4FTfBpZxwLdX4aLS1kQWJNiIKo4pgbyNwUvyMcM9lY4kWdiQW50ZTQEgqfdJtSAquD43qeYv9cqt/5QaJ6MIbRv/u55NAA4Zv2xvcoXwO/cH/3DWgWoIR3RcObb58+/0QP9RhTxgJebctggnBJ4DZFRERPRq8u2+TfR/i/8ZYTqZSG8FB/ietJ+2zzzrD2oosVqhS9vp/lOK3jkxJasy3YJz/wazvSMled8dB+wTs7kTdPfVtEORr5XoY0NfLwDBtq2O4TieHVUhHk3/RjbM1cJyDwjAvdVdWYIgj3YIq/JSGd+OfN4L++92QLkE2Hnc4yFgoE6r9AbToGqVABwAA&quot;"/>
    <we:property name="creatorSessionId" value="&quot;0d630c11-78e7-405a-9130-e5a7a1f452a4&quot;"/>
    <we:property name="creatorTenantId" value="&quot;c6e549b3-5f45-4032-aae9-d4244dc5b2c4&quot;"/>
    <we:property name="creatorUserId" value="&quot;10032003A81CE61D&quot;"/>
    <we:property name="datasetId" value="&quot;8da57901-bd40-4d8f-bbc8-245805f71645&quot;"/>
    <we:property name="embedUrl" value="&quot;/reportEmbed?reportId=e6073681-04fa-43da-ba18-cce9ad98bb92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+1VUW/aMBD+K5Gf0ZQMSlnfKGOb1NKiMiFNE0KHcwS3jp3ZDiND/PednaSlKtX2sLcuL4m/++z77stdsmepsIWE6gZyZBfsUuuHHMxDlLAOUw12e3s1Gd5dLW+GkzHBunBCK8su9syBydDNhS1B+hMI/L7oMJByCplfrUFa7LACjdUKpPiFNZlCzpR46DDcFVIb8EfOHDj0x26JTmvKnbzrUkbgTmxxhtzVaI/zddI954PkQ5yk8aAXn3u9tiYEZScp/uiQfqSVA6EojcfO+u9h0I+7/T5f9ZKzfjzoBhlrIV1DWVXjXWGoOqq5Krwrw3QLimPKQgkGba14z4ZZZjAD1yzHz4IjLcv8BD7TpeF4h+sQUk64inJ8NtrayIJEG5GFUU6yNxE4KX5EuOOytGQLO5CLU6OJEDZlftMybAqhT6VqfIv9cqN/jgyS0akHOn+u54tAA4Zvqmvconwp/TH+MtSqmoMR9RsOZf778pvufczDnjkS9i0rBBPIR4LZRzIiegJ8uCmTfWv5rzk2IijTRnCQ/01rTJv4XSdcWxBihcpkM/9Po/i1NlPSNI42YJz/wKzuaZL93B3a2Sdh90fT3VhfhYF8q163Dfp2HWi7bXEI13HnsBzp1+QfdOlsARynoDD0S1GnFRh4NLegUt+l4dn4+7Wg737dpHOQpdft/1Ys5KC2FSuJf8lvxP0GLm8492gHAAA=&quot;"/>
    <we:property name="isFiltersActionButtonVisible" value="true"/>
    <we:property name="isVisualContainerHeaderHidden" value="false"/>
    <we:property name="pageDisplayName" value="&quot;Page 3&quot;"/>
    <we:property name="pageName" value="&quot;4ccf137c81901d084071&quot;"/>
    <we:property name="reportEmbeddedTime" value="&quot;2024-10-20T11:38:01.141Z&quot;"/>
    <we:property name="reportName" value="&quot;AH advance&quot;"/>
    <we:property name="reportState" value="&quot;CONNECTED&quot;"/>
    <we:property name="reportUrl" value="&quot;/groups/me/reports/e6073681-04fa-43da-ba18-cce9ad98bb92/4ccf137c81901d084071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249582E5-E69A-4D64-A3AB-C543E96D1D0D}">
  <we:reference id="wa200003233" version="2.0.0.3" store="en-IN" storeType="OMEX"/>
  <we:alternateReferences>
    <we:reference id="WA200003233" version="2.0.0.3" store="" storeType="OMEX"/>
  </we:alternateReferences>
  <we:properties>
    <we:property name="embedUrl" value="&quot;/reportEmbed?reportId=e6073681-04fa-43da-ba18-cce9ad98bb92&amp;config=eyJjbHVzdGVyVXJsIjoiaHR0cHM6Ly9XQUJJLUlORElBLUNFTlRSQUwtQS1QUklNQVJZLXJlZGlyZWN0LmFuYWx5c2lzLndpbmRvd3MubmV0IiwiZW1iZWRGZWF0dXJlcyI6eyJ1c2FnZU1ldHJpY3NWTmV4dCI6dHJ1ZX19&amp;disableSensitivityBanner=true&quot;"/>
    <we:property name="bookmark" value="&quot;H4sIAAAAAAAAA81UTW/bMAz9K4HOxmA7zkd7a7PuNAzpMvQyBAEjMa5aWXIlOY0X5L+PktyuW3MtMB9siXwiHx9pHZmQrlXQf4MG2SW7NuaxAfs4KljGdLLN5mNe5KKaYTmupliVM9iS17ReGu3Y5ZF5sDX6O+k6UCEQGX+y+UVeFnleifwCJvN8O654wdYZA6WWUAfMDpTDjLVondGg5C9MIcjlbYenjOGhVcZCSLTy4DEk2xOc9kSs+DQmHsC93OMKuU/WyYSXk6Li5bSYYo5Q8nmg6xIg8j0LCaFj+oXRHqSmNMF2tgyy76TyA2Tb3xxaSzWTEn0bJLsSe9AcBYslWHSJ8ZFd1bXFGvywvfnLuTCqa87YV6azHL/jLrq0l76nHLcdWGIwepYOR7e+HzmjBDuRaktrSNMI8saD2gTP5qmDeHTTKB1hXzo9aJaH7b15XlgkkUUwZK+1LMhUGys5qHflfADjpwRy7D2nNVmc1LUa5uRPy34kqsLozi/uKUCYz+0DtTw0iI4ZK9Be97FHn6V9GZYy+4f4f9uf0/pl0un0w5tZHtqTSvvYfgT9h+sixGmMCKI3cJAN/bsECM9b4VmDdDGEhem8a4HjEjRGpm3KIDHiaKpAi9DluLbh+1VS2tTkO1BdSBUvjJRnHV6/Aen4KXS+BAAA&quot;"/>
    <we:property name="datasetId" value="&quot;8da57901-bd40-4d8f-bbc8-245805f71645&quot;"/>
    <we:property name="pageName" value="&quot;55c2514c2616e0ea2c8b&quot;"/>
    <we:property name="reportUrl" value="&quot;/groups/me/reports/e6073681-04fa-43da-ba18-cce9ad98bb92/55c2514c2616e0ea2c8b&quot;"/>
    <we:property name="reportName" value="&quot;AH advance&quot;"/>
    <we:property name="reportState" value="&quot;CONNECTED&quot;"/>
    <we:property name="pageDisplayName" value="&quot;Page 4&quot;"/>
    <we:property name="backgroundColor" value="&quot;#FFFFFF&quot;"/>
    <we:property name="initialStateBookmark" value="&quot;H4sIAAAAAAAAA81UTU/jMBD9K5XPEUpCiwq3ki0XFih0xQVV1cSZBoNjB38UslX/+46dwLIL0p6QNpfEz88zb+ZNvGOVsK2E7hIaZCfsVOvHBszjKGMJUwN2dXV+Mbs5X1/OLuYE69YJrSw72TEHpkZ3K6wHGSIQeLdKGEi5gDqsNiAtJqxFY7UCKX5iT6YtZzzuE4YvrdQGQsilA4ch7JbotKbc2cEhZQTuxBaXyF2PTiY8n2Rjnh9lR5gi5HxaEs32hKjsU0oIHdMXWjkQitIEbHqc5lmajqv0GCbTtDwc8yzgGyHdQCm7+UtrqDqquWtDV2bVFhTHisUSDNpe8Y7N6tpgDW5Yzv/YLLT0zSf4UnvD8QY3cUs54TrKce3BkILRs7A4unbdyGpZsT11bWE09TSSnHYg12Fn/eQhHl03UkXamVdDz9KwvNfPhUFqchWA5K2WgqBaG8FBfijnCxQ/9STLPmpaEWKFquUwJ78t+9FLrbTyrrinAGESyweyPBhEx7Sp0Jx20aNvwrwOS578Jfy/9We/ep10Ov3wbpYHe/rSvtaP1T4+71vLGqSfPHxo72wLHBegMGpp+xgCI4/mBlQVfIzfJry/Cwrc23gL0gcH45XAYhJyVpQS/3EgXBQsyorqfgFKWk0FswQAAA==&quot;"/>
    <we:property name="isFiltersActionButtonVisible" value="true"/>
    <we:property name="isVisualContainerHeaderHidden" value="false"/>
    <we:property name="reportEmbeddedTime" value="&quot;2024-10-21T11:31:20.691Z&quot;"/>
    <we:property name="creatorTenantId" value="&quot;c6e549b3-5f45-4032-aae9-d4244dc5b2c4&quot;"/>
    <we:property name="creatorUserId" value="&quot;10032003A81CE61D&quot;"/>
    <we:property name="creatorSessionId" value="&quot;9f70d8ad-12aa-4a13-b032-755c40976b94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879</Words>
  <Application>Microsoft Office PowerPoint</Application>
  <PresentationFormat>Custom</PresentationFormat>
  <Paragraphs>92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Montserrat Classic</vt:lpstr>
      <vt:lpstr>Calibri</vt:lpstr>
      <vt:lpstr>Montserrat Classic Bold</vt:lpstr>
      <vt:lpstr>Aptos</vt:lpstr>
      <vt:lpstr>Wingdings</vt:lpstr>
      <vt:lpstr>Montserrat Light</vt:lpstr>
      <vt:lpstr>Arial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Kanchan Sinha</cp:lastModifiedBy>
  <cp:revision>9</cp:revision>
  <dcterms:created xsi:type="dcterms:W3CDTF">2006-08-16T00:00:00Z</dcterms:created>
  <dcterms:modified xsi:type="dcterms:W3CDTF">2024-10-21T17:32:23Z</dcterms:modified>
  <dc:identifier>DAGUABl1BC0</dc:identifier>
</cp:coreProperties>
</file>